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60" r:id="rId4"/>
  </p:sldMasterIdLst>
  <p:notesMasterIdLst>
    <p:notesMasterId r:id="rId18"/>
  </p:notesMasterIdLst>
  <p:sldIdLst>
    <p:sldId id="275" r:id="rId5"/>
    <p:sldId id="276" r:id="rId6"/>
    <p:sldId id="271" r:id="rId7"/>
    <p:sldId id="273" r:id="rId8"/>
    <p:sldId id="278" r:id="rId9"/>
    <p:sldId id="264" r:id="rId10"/>
    <p:sldId id="266" r:id="rId11"/>
    <p:sldId id="256" r:id="rId12"/>
    <p:sldId id="265" r:id="rId13"/>
    <p:sldId id="267" r:id="rId14"/>
    <p:sldId id="268" r:id="rId15"/>
    <p:sldId id="269" r:id="rId16"/>
    <p:sldId id="272" r:id="rId1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84BD00"/>
    <a:srgbClr val="DFE1E1"/>
    <a:srgbClr val="007FA3"/>
    <a:srgbClr val="FF757A"/>
    <a:srgbClr val="D2DB0E"/>
    <a:srgbClr val="FFA9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27016-8ABB-4DB1-23C6-35F3ED1A4FEB}" v="2" dt="2024-03-21T14:37:41.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521" autoAdjust="0"/>
  </p:normalViewPr>
  <p:slideViewPr>
    <p:cSldViewPr snapToGrid="0" snapToObjects="1">
      <p:cViewPr varScale="1">
        <p:scale>
          <a:sx n="90" d="100"/>
          <a:sy n="90" d="100"/>
        </p:scale>
        <p:origin x="25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EF33A-644A-3047-BE12-238F2DD43394}" type="datetimeFigureOut">
              <a:rPr lang="en-US" smtClean="0"/>
              <a:t>2/4/2025</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69B21-50BC-3243-9194-E4C0AA6E4BB5}" type="slidenum">
              <a:rPr lang="en-US" smtClean="0"/>
              <a:t>‹#›</a:t>
            </a:fld>
            <a:endParaRPr lang="en-US"/>
          </a:p>
        </p:txBody>
      </p:sp>
    </p:spTree>
    <p:extLst>
      <p:ext uri="{BB962C8B-B14F-4D97-AF65-F5344CB8AC3E}">
        <p14:creationId xmlns:p14="http://schemas.microsoft.com/office/powerpoint/2010/main" val="30138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CDE26-E853-D740-935A-F9A7D32B43C3}" type="slidenum">
              <a:rPr lang="en-US" smtClean="0"/>
              <a:t>2</a:t>
            </a:fld>
            <a:endParaRPr lang="en-US"/>
          </a:p>
        </p:txBody>
      </p:sp>
    </p:spTree>
    <p:extLst>
      <p:ext uri="{BB962C8B-B14F-4D97-AF65-F5344CB8AC3E}">
        <p14:creationId xmlns:p14="http://schemas.microsoft.com/office/powerpoint/2010/main" val="261801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CDE26-E853-D740-935A-F9A7D32B43C3}" type="slidenum">
              <a:rPr lang="en-US" smtClean="0"/>
              <a:t>3</a:t>
            </a:fld>
            <a:endParaRPr lang="en-US"/>
          </a:p>
        </p:txBody>
      </p:sp>
    </p:spTree>
    <p:extLst>
      <p:ext uri="{BB962C8B-B14F-4D97-AF65-F5344CB8AC3E}">
        <p14:creationId xmlns:p14="http://schemas.microsoft.com/office/powerpoint/2010/main" val="34842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CDE26-E853-D740-935A-F9A7D32B43C3}" type="slidenum">
              <a:rPr lang="en-US" smtClean="0"/>
              <a:t>4</a:t>
            </a:fld>
            <a:endParaRPr lang="en-US"/>
          </a:p>
        </p:txBody>
      </p:sp>
    </p:spTree>
    <p:extLst>
      <p:ext uri="{BB962C8B-B14F-4D97-AF65-F5344CB8AC3E}">
        <p14:creationId xmlns:p14="http://schemas.microsoft.com/office/powerpoint/2010/main" val="400611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CDE26-E853-D740-935A-F9A7D32B43C3}" type="slidenum">
              <a:rPr lang="en-US" smtClean="0"/>
              <a:t>6</a:t>
            </a:fld>
            <a:endParaRPr lang="en-US"/>
          </a:p>
        </p:txBody>
      </p:sp>
    </p:spTree>
    <p:extLst>
      <p:ext uri="{BB962C8B-B14F-4D97-AF65-F5344CB8AC3E}">
        <p14:creationId xmlns:p14="http://schemas.microsoft.com/office/powerpoint/2010/main" val="8331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69B21-50BC-3243-9194-E4C0AA6E4BB5}" type="slidenum">
              <a:rPr lang="en-US" smtClean="0"/>
              <a:t>8</a:t>
            </a:fld>
            <a:endParaRPr lang="en-US"/>
          </a:p>
        </p:txBody>
      </p:sp>
    </p:spTree>
    <p:extLst>
      <p:ext uri="{BB962C8B-B14F-4D97-AF65-F5344CB8AC3E}">
        <p14:creationId xmlns:p14="http://schemas.microsoft.com/office/powerpoint/2010/main" val="132799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92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5598653-6C64-5144-82D9-0BF1305A9BE9}" type="slidenum">
              <a:rPr lang="en-US" smtClean="0"/>
              <a:t>‹#›</a:t>
            </a:fld>
            <a:endParaRPr lang="en-US"/>
          </a:p>
        </p:txBody>
      </p:sp>
    </p:spTree>
    <p:extLst>
      <p:ext uri="{BB962C8B-B14F-4D97-AF65-F5344CB8AC3E}">
        <p14:creationId xmlns:p14="http://schemas.microsoft.com/office/powerpoint/2010/main" val="41144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598653-6C64-5144-82D9-0BF1305A9BE9}" type="slidenum">
              <a:rPr lang="en-US" smtClean="0"/>
              <a:t>‹#›</a:t>
            </a:fld>
            <a:endParaRPr lang="en-US"/>
          </a:p>
        </p:txBody>
      </p:sp>
    </p:spTree>
    <p:extLst>
      <p:ext uri="{BB962C8B-B14F-4D97-AF65-F5344CB8AC3E}">
        <p14:creationId xmlns:p14="http://schemas.microsoft.com/office/powerpoint/2010/main" val="780118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006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1005791"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48" indent="-251448" algn="l" defTabSz="1005791"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43" indent="-251448" algn="l" defTabSz="1005791"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239" indent="-251448" algn="l" defTabSz="1005791"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134" indent="-251448"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029" indent="-251448"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5925" indent="-251448"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820" indent="-251448"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715" indent="-251448"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610" indent="-251448"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791" rtl="0" eaLnBrk="1" latinLnBrk="0" hangingPunct="1">
        <a:defRPr sz="1980" kern="1200">
          <a:solidFill>
            <a:schemeClr val="tx1"/>
          </a:solidFill>
          <a:latin typeface="+mn-lt"/>
          <a:ea typeface="+mn-ea"/>
          <a:cs typeface="+mn-cs"/>
        </a:defRPr>
      </a:lvl1pPr>
      <a:lvl2pPr marL="502895" algn="l" defTabSz="1005791" rtl="0" eaLnBrk="1" latinLnBrk="0" hangingPunct="1">
        <a:defRPr sz="1980" kern="1200">
          <a:solidFill>
            <a:schemeClr val="tx1"/>
          </a:solidFill>
          <a:latin typeface="+mn-lt"/>
          <a:ea typeface="+mn-ea"/>
          <a:cs typeface="+mn-cs"/>
        </a:defRPr>
      </a:lvl2pPr>
      <a:lvl3pPr marL="1005791" algn="l" defTabSz="1005791" rtl="0" eaLnBrk="1" latinLnBrk="0" hangingPunct="1">
        <a:defRPr sz="1980" kern="1200">
          <a:solidFill>
            <a:schemeClr val="tx1"/>
          </a:solidFill>
          <a:latin typeface="+mn-lt"/>
          <a:ea typeface="+mn-ea"/>
          <a:cs typeface="+mn-cs"/>
        </a:defRPr>
      </a:lvl3pPr>
      <a:lvl4pPr marL="1508686" algn="l" defTabSz="1005791" rtl="0" eaLnBrk="1" latinLnBrk="0" hangingPunct="1">
        <a:defRPr sz="1980" kern="1200">
          <a:solidFill>
            <a:schemeClr val="tx1"/>
          </a:solidFill>
          <a:latin typeface="+mn-lt"/>
          <a:ea typeface="+mn-ea"/>
          <a:cs typeface="+mn-cs"/>
        </a:defRPr>
      </a:lvl4pPr>
      <a:lvl5pPr marL="2011581" algn="l" defTabSz="1005791" rtl="0" eaLnBrk="1" latinLnBrk="0" hangingPunct="1">
        <a:defRPr sz="1980" kern="1200">
          <a:solidFill>
            <a:schemeClr val="tx1"/>
          </a:solidFill>
          <a:latin typeface="+mn-lt"/>
          <a:ea typeface="+mn-ea"/>
          <a:cs typeface="+mn-cs"/>
        </a:defRPr>
      </a:lvl5pPr>
      <a:lvl6pPr marL="2514476" algn="l" defTabSz="1005791" rtl="0" eaLnBrk="1" latinLnBrk="0" hangingPunct="1">
        <a:defRPr sz="1980" kern="1200">
          <a:solidFill>
            <a:schemeClr val="tx1"/>
          </a:solidFill>
          <a:latin typeface="+mn-lt"/>
          <a:ea typeface="+mn-ea"/>
          <a:cs typeface="+mn-cs"/>
        </a:defRPr>
      </a:lvl6pPr>
      <a:lvl7pPr marL="3017373" algn="l" defTabSz="1005791" rtl="0" eaLnBrk="1" latinLnBrk="0" hangingPunct="1">
        <a:defRPr sz="1980" kern="1200">
          <a:solidFill>
            <a:schemeClr val="tx1"/>
          </a:solidFill>
          <a:latin typeface="+mn-lt"/>
          <a:ea typeface="+mn-ea"/>
          <a:cs typeface="+mn-cs"/>
        </a:defRPr>
      </a:lvl7pPr>
      <a:lvl8pPr marL="3520268" algn="l" defTabSz="1005791" rtl="0" eaLnBrk="1" latinLnBrk="0" hangingPunct="1">
        <a:defRPr sz="1980" kern="1200">
          <a:solidFill>
            <a:schemeClr val="tx1"/>
          </a:solidFill>
          <a:latin typeface="+mn-lt"/>
          <a:ea typeface="+mn-ea"/>
          <a:cs typeface="+mn-cs"/>
        </a:defRPr>
      </a:lvl8pPr>
      <a:lvl9pPr marL="4023163" algn="l" defTabSz="1005791"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92.jpeg"/><Relationship Id="rId13" Type="http://schemas.openxmlformats.org/officeDocument/2006/relationships/image" Target="../media/image97.jpeg"/><Relationship Id="rId18" Type="http://schemas.openxmlformats.org/officeDocument/2006/relationships/image" Target="../media/image102.jpeg"/><Relationship Id="rId26" Type="http://schemas.openxmlformats.org/officeDocument/2006/relationships/image" Target="../media/image8.png"/><Relationship Id="rId3" Type="http://schemas.openxmlformats.org/officeDocument/2006/relationships/image" Target="../media/image87.jpeg"/><Relationship Id="rId21" Type="http://schemas.openxmlformats.org/officeDocument/2006/relationships/image" Target="../media/image105.jpeg"/><Relationship Id="rId7" Type="http://schemas.openxmlformats.org/officeDocument/2006/relationships/image" Target="../media/image91.jpeg"/><Relationship Id="rId12" Type="http://schemas.openxmlformats.org/officeDocument/2006/relationships/image" Target="../media/image96.jpeg"/><Relationship Id="rId17" Type="http://schemas.openxmlformats.org/officeDocument/2006/relationships/image" Target="../media/image101.jpeg"/><Relationship Id="rId25" Type="http://schemas.openxmlformats.org/officeDocument/2006/relationships/image" Target="../media/image9.png"/><Relationship Id="rId2" Type="http://schemas.openxmlformats.org/officeDocument/2006/relationships/image" Target="../media/image86.jpeg"/><Relationship Id="rId16" Type="http://schemas.openxmlformats.org/officeDocument/2006/relationships/image" Target="../media/image100.jpeg"/><Relationship Id="rId20" Type="http://schemas.openxmlformats.org/officeDocument/2006/relationships/image" Target="../media/image104.jpeg"/><Relationship Id="rId29" Type="http://schemas.openxmlformats.org/officeDocument/2006/relationships/image" Target="../media/image109.png"/><Relationship Id="rId1" Type="http://schemas.openxmlformats.org/officeDocument/2006/relationships/slideLayout" Target="../slideLayouts/slideLayout1.xml"/><Relationship Id="rId6" Type="http://schemas.openxmlformats.org/officeDocument/2006/relationships/image" Target="../media/image90.jpeg"/><Relationship Id="rId11" Type="http://schemas.openxmlformats.org/officeDocument/2006/relationships/image" Target="../media/image95.jpeg"/><Relationship Id="rId24" Type="http://schemas.openxmlformats.org/officeDocument/2006/relationships/image" Target="../media/image108.jpeg"/><Relationship Id="rId5" Type="http://schemas.openxmlformats.org/officeDocument/2006/relationships/image" Target="../media/image89.jpeg"/><Relationship Id="rId15" Type="http://schemas.openxmlformats.org/officeDocument/2006/relationships/image" Target="../media/image99.jpeg"/><Relationship Id="rId23" Type="http://schemas.openxmlformats.org/officeDocument/2006/relationships/image" Target="../media/image107.jpeg"/><Relationship Id="rId28" Type="http://schemas.openxmlformats.org/officeDocument/2006/relationships/image" Target="../media/image18.png"/><Relationship Id="rId10" Type="http://schemas.openxmlformats.org/officeDocument/2006/relationships/image" Target="../media/image94.jpeg"/><Relationship Id="rId19" Type="http://schemas.openxmlformats.org/officeDocument/2006/relationships/image" Target="../media/image103.jpeg"/><Relationship Id="rId4" Type="http://schemas.openxmlformats.org/officeDocument/2006/relationships/image" Target="../media/image88.jpeg"/><Relationship Id="rId9" Type="http://schemas.openxmlformats.org/officeDocument/2006/relationships/image" Target="../media/image93.jpeg"/><Relationship Id="rId14" Type="http://schemas.openxmlformats.org/officeDocument/2006/relationships/image" Target="../media/image98.jpeg"/><Relationship Id="rId22" Type="http://schemas.openxmlformats.org/officeDocument/2006/relationships/image" Target="../media/image106.jpeg"/><Relationship Id="rId27" Type="http://schemas.openxmlformats.org/officeDocument/2006/relationships/hyperlink" Target="http://pearsoncanada.ca/BCP"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16.jpeg"/><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image" Target="../media/image111.jpeg"/><Relationship Id="rId7" Type="http://schemas.openxmlformats.org/officeDocument/2006/relationships/image" Target="../media/image115.jpeg"/><Relationship Id="rId12" Type="http://schemas.openxmlformats.org/officeDocument/2006/relationships/image" Target="../media/image120.jpeg"/><Relationship Id="rId17" Type="http://schemas.openxmlformats.org/officeDocument/2006/relationships/image" Target="../media/image122.png"/><Relationship Id="rId2" Type="http://schemas.openxmlformats.org/officeDocument/2006/relationships/image" Target="../media/image110.jpeg"/><Relationship Id="rId16"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14.jpeg"/><Relationship Id="rId11" Type="http://schemas.openxmlformats.org/officeDocument/2006/relationships/image" Target="../media/image119.jpeg"/><Relationship Id="rId5" Type="http://schemas.openxmlformats.org/officeDocument/2006/relationships/image" Target="../media/image113.jpeg"/><Relationship Id="rId15" Type="http://schemas.openxmlformats.org/officeDocument/2006/relationships/image" Target="../media/image18.png"/><Relationship Id="rId10" Type="http://schemas.openxmlformats.org/officeDocument/2006/relationships/image" Target="../media/image118.jpeg"/><Relationship Id="rId4" Type="http://schemas.openxmlformats.org/officeDocument/2006/relationships/image" Target="../media/image112.jpeg"/><Relationship Id="rId9" Type="http://schemas.openxmlformats.org/officeDocument/2006/relationships/image" Target="../media/image117.jpeg"/><Relationship Id="rId14" Type="http://schemas.openxmlformats.org/officeDocument/2006/relationships/hyperlink" Target="http://pearsoncanada.ca/BCP"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29.jpeg"/><Relationship Id="rId13" Type="http://schemas.openxmlformats.org/officeDocument/2006/relationships/image" Target="../media/image134.jpeg"/><Relationship Id="rId18" Type="http://schemas.openxmlformats.org/officeDocument/2006/relationships/image" Target="../media/image139.jpeg"/><Relationship Id="rId3" Type="http://schemas.openxmlformats.org/officeDocument/2006/relationships/image" Target="../media/image124.jpeg"/><Relationship Id="rId21" Type="http://schemas.openxmlformats.org/officeDocument/2006/relationships/image" Target="../media/image18.png"/><Relationship Id="rId7" Type="http://schemas.openxmlformats.org/officeDocument/2006/relationships/image" Target="../media/image128.jpeg"/><Relationship Id="rId12" Type="http://schemas.openxmlformats.org/officeDocument/2006/relationships/image" Target="../media/image133.jpeg"/><Relationship Id="rId17" Type="http://schemas.openxmlformats.org/officeDocument/2006/relationships/image" Target="../media/image138.jpeg"/><Relationship Id="rId2" Type="http://schemas.openxmlformats.org/officeDocument/2006/relationships/image" Target="../media/image123.jpeg"/><Relationship Id="rId16" Type="http://schemas.openxmlformats.org/officeDocument/2006/relationships/image" Target="../media/image137.jpeg"/><Relationship Id="rId20" Type="http://schemas.openxmlformats.org/officeDocument/2006/relationships/hyperlink" Target="http://pearsoncanada.ca/BCP" TargetMode="External"/><Relationship Id="rId1" Type="http://schemas.openxmlformats.org/officeDocument/2006/relationships/slideLayout" Target="../slideLayouts/slideLayout1.xml"/><Relationship Id="rId6" Type="http://schemas.openxmlformats.org/officeDocument/2006/relationships/image" Target="../media/image127.jpeg"/><Relationship Id="rId11" Type="http://schemas.openxmlformats.org/officeDocument/2006/relationships/image" Target="../media/image132.jpeg"/><Relationship Id="rId24" Type="http://schemas.openxmlformats.org/officeDocument/2006/relationships/image" Target="../media/image142.png"/><Relationship Id="rId5" Type="http://schemas.openxmlformats.org/officeDocument/2006/relationships/image" Target="../media/image126.jpeg"/><Relationship Id="rId15" Type="http://schemas.openxmlformats.org/officeDocument/2006/relationships/image" Target="../media/image136.jpeg"/><Relationship Id="rId23" Type="http://schemas.openxmlformats.org/officeDocument/2006/relationships/image" Target="../media/image141.png"/><Relationship Id="rId10" Type="http://schemas.openxmlformats.org/officeDocument/2006/relationships/image" Target="../media/image131.jpeg"/><Relationship Id="rId19" Type="http://schemas.openxmlformats.org/officeDocument/2006/relationships/image" Target="../media/image9.png"/><Relationship Id="rId4" Type="http://schemas.openxmlformats.org/officeDocument/2006/relationships/image" Target="../media/image125.jpeg"/><Relationship Id="rId9" Type="http://schemas.openxmlformats.org/officeDocument/2006/relationships/image" Target="../media/image130.jpeg"/><Relationship Id="rId14" Type="http://schemas.openxmlformats.org/officeDocument/2006/relationships/image" Target="../media/image135.jpeg"/><Relationship Id="rId22" Type="http://schemas.openxmlformats.org/officeDocument/2006/relationships/image" Target="../media/image140.png"/></Relationships>
</file>

<file path=ppt/slides/_rels/slide13.xml.rels><?xml version="1.0" encoding="UTF-8" standalone="yes"?>
<Relationships xmlns="http://schemas.openxmlformats.org/package/2006/relationships"><Relationship Id="rId8" Type="http://schemas.openxmlformats.org/officeDocument/2006/relationships/image" Target="../media/image149.jpeg"/><Relationship Id="rId13" Type="http://schemas.openxmlformats.org/officeDocument/2006/relationships/image" Target="../media/image154.jpeg"/><Relationship Id="rId18" Type="http://schemas.openxmlformats.org/officeDocument/2006/relationships/image" Target="../media/image18.png"/><Relationship Id="rId3" Type="http://schemas.openxmlformats.org/officeDocument/2006/relationships/image" Target="../media/image144.jpeg"/><Relationship Id="rId7" Type="http://schemas.openxmlformats.org/officeDocument/2006/relationships/image" Target="../media/image148.jpeg"/><Relationship Id="rId12" Type="http://schemas.openxmlformats.org/officeDocument/2006/relationships/image" Target="../media/image153.jpeg"/><Relationship Id="rId17" Type="http://schemas.openxmlformats.org/officeDocument/2006/relationships/hyperlink" Target="http://pearsoncanada.ca/BCP" TargetMode="External"/><Relationship Id="rId2" Type="http://schemas.openxmlformats.org/officeDocument/2006/relationships/image" Target="../media/image143.jpe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7.jpeg"/><Relationship Id="rId11" Type="http://schemas.openxmlformats.org/officeDocument/2006/relationships/image" Target="../media/image152.jpeg"/><Relationship Id="rId5" Type="http://schemas.openxmlformats.org/officeDocument/2006/relationships/image" Target="../media/image146.jpeg"/><Relationship Id="rId15" Type="http://schemas.openxmlformats.org/officeDocument/2006/relationships/image" Target="../media/image156.jpeg"/><Relationship Id="rId10" Type="http://schemas.openxmlformats.org/officeDocument/2006/relationships/image" Target="../media/image151.jpeg"/><Relationship Id="rId19" Type="http://schemas.openxmlformats.org/officeDocument/2006/relationships/image" Target="../media/image157.gif"/><Relationship Id="rId4" Type="http://schemas.openxmlformats.org/officeDocument/2006/relationships/image" Target="../media/image145.jpeg"/><Relationship Id="rId9" Type="http://schemas.openxmlformats.org/officeDocument/2006/relationships/image" Target="../media/image150.jpeg"/><Relationship Id="rId14" Type="http://schemas.openxmlformats.org/officeDocument/2006/relationships/image" Target="../media/image155.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http://pearsoncanada.ca/BC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pearsoncanada.ca/BC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pearsoncanada.ca/BCP"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hyperlink" Target="http://pearsoncanada.ca/BCP"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hyperlink" Target="http://pearsoncanada.ca/BCP" TargetMode="External"/><Relationship Id="rId18" Type="http://schemas.openxmlformats.org/officeDocument/2006/relationships/image" Target="../media/image35.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image" Target="../media/image22.jpe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9.png"/><Relationship Id="rId5" Type="http://schemas.openxmlformats.org/officeDocument/2006/relationships/image" Target="../media/image25.jpeg"/><Relationship Id="rId15" Type="http://schemas.openxmlformats.org/officeDocument/2006/relationships/image" Target="../media/image32.png"/><Relationship Id="rId10" Type="http://schemas.openxmlformats.org/officeDocument/2006/relationships/image" Target="../media/image30.jpeg"/><Relationship Id="rId19" Type="http://schemas.openxmlformats.org/officeDocument/2006/relationships/image" Target="../media/image36.emf"/><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jpeg"/><Relationship Id="rId3" Type="http://schemas.openxmlformats.org/officeDocument/2006/relationships/image" Target="../media/image37.jpeg"/><Relationship Id="rId21" Type="http://schemas.openxmlformats.org/officeDocument/2006/relationships/image" Target="../media/image9.pn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jpeg"/><Relationship Id="rId25" Type="http://schemas.openxmlformats.org/officeDocument/2006/relationships/image" Target="../media/image55.png"/><Relationship Id="rId2" Type="http://schemas.openxmlformats.org/officeDocument/2006/relationships/notesSlide" Target="../notesSlides/notesSlide5.xml"/><Relationship Id="rId16" Type="http://schemas.openxmlformats.org/officeDocument/2006/relationships/image" Target="../media/image50.jpeg"/><Relationship Id="rId20"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40.jpeg"/><Relationship Id="rId11" Type="http://schemas.openxmlformats.org/officeDocument/2006/relationships/image" Target="../media/image45.jpeg"/><Relationship Id="rId24" Type="http://schemas.openxmlformats.org/officeDocument/2006/relationships/image" Target="../media/image7.png"/><Relationship Id="rId5" Type="http://schemas.openxmlformats.org/officeDocument/2006/relationships/image" Target="../media/image39.jpeg"/><Relationship Id="rId15" Type="http://schemas.openxmlformats.org/officeDocument/2006/relationships/image" Target="../media/image49.jpeg"/><Relationship Id="rId23" Type="http://schemas.openxmlformats.org/officeDocument/2006/relationships/image" Target="../media/image18.png"/><Relationship Id="rId10" Type="http://schemas.openxmlformats.org/officeDocument/2006/relationships/image" Target="../media/image44.jpeg"/><Relationship Id="rId19" Type="http://schemas.openxmlformats.org/officeDocument/2006/relationships/image" Target="../media/image53.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 Id="rId22" Type="http://schemas.openxmlformats.org/officeDocument/2006/relationships/hyperlink" Target="http://pearsoncanada.ca/BCP"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18" Type="http://schemas.openxmlformats.org/officeDocument/2006/relationships/image" Target="../media/image72.jpeg"/><Relationship Id="rId3" Type="http://schemas.openxmlformats.org/officeDocument/2006/relationships/image" Target="../media/image57.jpeg"/><Relationship Id="rId21" Type="http://schemas.openxmlformats.org/officeDocument/2006/relationships/image" Target="../media/image6.png"/><Relationship Id="rId7" Type="http://schemas.openxmlformats.org/officeDocument/2006/relationships/image" Target="../media/image61.jpeg"/><Relationship Id="rId12" Type="http://schemas.openxmlformats.org/officeDocument/2006/relationships/image" Target="../media/image66.jpeg"/><Relationship Id="rId17" Type="http://schemas.openxmlformats.org/officeDocument/2006/relationships/image" Target="../media/image71.jpeg"/><Relationship Id="rId2" Type="http://schemas.openxmlformats.org/officeDocument/2006/relationships/image" Target="../media/image56.jpeg"/><Relationship Id="rId16" Type="http://schemas.openxmlformats.org/officeDocument/2006/relationships/image" Target="../media/image70.jpe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5" Type="http://schemas.openxmlformats.org/officeDocument/2006/relationships/image" Target="../media/image69.jpeg"/><Relationship Id="rId23" Type="http://schemas.openxmlformats.org/officeDocument/2006/relationships/image" Target="../media/image18.png"/><Relationship Id="rId10" Type="http://schemas.openxmlformats.org/officeDocument/2006/relationships/image" Target="../media/image64.jpeg"/><Relationship Id="rId19" Type="http://schemas.openxmlformats.org/officeDocument/2006/relationships/image" Target="../media/image73.jpe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jpeg"/><Relationship Id="rId22" Type="http://schemas.openxmlformats.org/officeDocument/2006/relationships/hyperlink" Target="http://pearsoncanada.ca/BCP"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3.png"/><Relationship Id="rId3" Type="http://schemas.openxmlformats.org/officeDocument/2006/relationships/image" Target="../media/image75.jpeg"/><Relationship Id="rId7" Type="http://schemas.openxmlformats.org/officeDocument/2006/relationships/image" Target="../media/image79.jpeg"/><Relationship Id="rId12" Type="http://schemas.openxmlformats.org/officeDocument/2006/relationships/image" Target="../media/image9.png"/><Relationship Id="rId17" Type="http://schemas.openxmlformats.org/officeDocument/2006/relationships/image" Target="../media/image85.jpeg"/><Relationship Id="rId2" Type="http://schemas.openxmlformats.org/officeDocument/2006/relationships/image" Target="../media/image74.jpeg"/><Relationship Id="rId16"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78.jpeg"/><Relationship Id="rId11" Type="http://schemas.openxmlformats.org/officeDocument/2006/relationships/image" Target="../media/image83.jpeg"/><Relationship Id="rId5" Type="http://schemas.openxmlformats.org/officeDocument/2006/relationships/image" Target="../media/image77.jpeg"/><Relationship Id="rId15" Type="http://schemas.openxmlformats.org/officeDocument/2006/relationships/image" Target="../media/image18.png"/><Relationship Id="rId10" Type="http://schemas.openxmlformats.org/officeDocument/2006/relationships/image" Target="../media/image82.jpeg"/><Relationship Id="rId4" Type="http://schemas.openxmlformats.org/officeDocument/2006/relationships/image" Target="../media/image76.jpeg"/><Relationship Id="rId9" Type="http://schemas.openxmlformats.org/officeDocument/2006/relationships/image" Target="../media/image81.jpeg"/><Relationship Id="rId14" Type="http://schemas.openxmlformats.org/officeDocument/2006/relationships/hyperlink" Target="http://pearsoncanada.ca/BC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ebinar: Teaching decodable reading strategies with Bug Club Phonics">
            <a:extLst>
              <a:ext uri="{FF2B5EF4-FFF2-40B4-BE49-F238E27FC236}">
                <a16:creationId xmlns:a16="http://schemas.microsoft.com/office/drawing/2014/main" id="{6FF0EA94-AB65-FB43-B3E6-A5CEACF830A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9680" r="19667"/>
          <a:stretch/>
        </p:blipFill>
        <p:spPr bwMode="auto">
          <a:xfrm>
            <a:off x="7178042" y="550001"/>
            <a:ext cx="2286000" cy="2130497"/>
          </a:xfrm>
          <a:prstGeom prst="rect">
            <a:avLst/>
          </a:prstGeom>
          <a:noFill/>
          <a:extLst>
            <a:ext uri="{909E8E84-426E-40DD-AFC4-6F175D3DCCD1}">
              <a14:hiddenFill xmlns:a14="http://schemas.microsoft.com/office/drawing/2010/main">
                <a:solidFill>
                  <a:srgbClr val="FFFFFF"/>
                </a:solidFill>
              </a14:hiddenFill>
            </a:ext>
          </a:extLst>
        </p:spPr>
      </p:pic>
      <p:sp>
        <p:nvSpPr>
          <p:cNvPr id="8" name="Manual Input 7">
            <a:extLst>
              <a:ext uri="{FF2B5EF4-FFF2-40B4-BE49-F238E27FC236}">
                <a16:creationId xmlns:a16="http://schemas.microsoft.com/office/drawing/2014/main" id="{44435551-73C7-734F-A744-DA915188131E}"/>
              </a:ext>
            </a:extLst>
          </p:cNvPr>
          <p:cNvSpPr/>
          <p:nvPr/>
        </p:nvSpPr>
        <p:spPr>
          <a:xfrm rot="5400000">
            <a:off x="182880" y="228599"/>
            <a:ext cx="7772401" cy="7315200"/>
          </a:xfrm>
          <a:prstGeom prst="flowChartManualInpu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nual Input 10">
            <a:extLst>
              <a:ext uri="{FF2B5EF4-FFF2-40B4-BE49-F238E27FC236}">
                <a16:creationId xmlns:a16="http://schemas.microsoft.com/office/drawing/2014/main" id="{D4E5DDB9-9F89-F84B-93D6-C5747213661A}"/>
              </a:ext>
            </a:extLst>
          </p:cNvPr>
          <p:cNvSpPr/>
          <p:nvPr/>
        </p:nvSpPr>
        <p:spPr>
          <a:xfrm rot="5400000">
            <a:off x="-228601" y="228228"/>
            <a:ext cx="7772401" cy="7315200"/>
          </a:xfrm>
          <a:prstGeom prst="flowChartManualInput">
            <a:avLst/>
          </a:prstGeom>
          <a:solidFill>
            <a:srgbClr val="D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6CDA34C-BE6E-7843-A1C9-05664F4D4757}"/>
              </a:ext>
            </a:extLst>
          </p:cNvPr>
          <p:cNvSpPr txBox="1"/>
          <p:nvPr/>
        </p:nvSpPr>
        <p:spPr>
          <a:xfrm>
            <a:off x="457200" y="1097280"/>
            <a:ext cx="5669280" cy="5486400"/>
          </a:xfrm>
          <a:prstGeom prst="rect">
            <a:avLst/>
          </a:prstGeom>
        </p:spPr>
        <p:txBody>
          <a:bodyPr vert="horz" lIns="91440" tIns="45720" rIns="91440" bIns="45720" rtlCol="0" anchor="t">
            <a:noAutofit/>
          </a:bodyPr>
          <a:lstStyle/>
          <a:p>
            <a:pPr defTabSz="914400"/>
            <a:r>
              <a:rPr lang="en-US" sz="3200" b="1" dirty="0">
                <a:solidFill>
                  <a:srgbClr val="84BD00"/>
                </a:solidFill>
                <a:latin typeface="Open Sans" panose="020B0606030504020204" pitchFamily="34" charset="0"/>
                <a:ea typeface="Open Sans" panose="020B0606030504020204" pitchFamily="34" charset="0"/>
                <a:cs typeface="Open Sans" panose="020B0606030504020204" pitchFamily="34" charset="0"/>
              </a:rPr>
              <a:t>Bug Club Phonics</a:t>
            </a:r>
            <a:br>
              <a:rPr lang="en-US" sz="3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4200" b="1" dirty="0">
                <a:solidFill>
                  <a:srgbClr val="003057"/>
                </a:solidFill>
                <a:latin typeface="Open Sans" panose="020B0606030504020204" pitchFamily="34" charset="0"/>
                <a:ea typeface="Open Sans" panose="020B0606030504020204" pitchFamily="34" charset="0"/>
                <a:cs typeface="Open Sans" panose="020B0606030504020204" pitchFamily="34" charset="0"/>
              </a:rPr>
              <a:t>Decodable Readers</a:t>
            </a:r>
          </a:p>
        </p:txBody>
      </p:sp>
      <p:sp>
        <p:nvSpPr>
          <p:cNvPr id="4" name="Freeform 3">
            <a:extLst>
              <a:ext uri="{FF2B5EF4-FFF2-40B4-BE49-F238E27FC236}">
                <a16:creationId xmlns:a16="http://schemas.microsoft.com/office/drawing/2014/main" id="{AB54B11E-FA1B-1D46-B758-32C03526DF39}"/>
              </a:ext>
            </a:extLst>
          </p:cNvPr>
          <p:cNvSpPr/>
          <p:nvPr/>
        </p:nvSpPr>
        <p:spPr>
          <a:xfrm>
            <a:off x="5260769" y="5807035"/>
            <a:ext cx="4797631" cy="1965366"/>
          </a:xfrm>
          <a:custGeom>
            <a:avLst/>
            <a:gdLst>
              <a:gd name="connsiteX0" fmla="*/ 5925787 w 5937662"/>
              <a:gd name="connsiteY0" fmla="*/ 0 h 1567543"/>
              <a:gd name="connsiteX1" fmla="*/ 5937662 w 5937662"/>
              <a:gd name="connsiteY1" fmla="*/ 1555667 h 1567543"/>
              <a:gd name="connsiteX2" fmla="*/ 0 w 5937662"/>
              <a:gd name="connsiteY2" fmla="*/ 1567543 h 1567543"/>
              <a:gd name="connsiteX3" fmla="*/ 5925787 w 5937662"/>
              <a:gd name="connsiteY3" fmla="*/ 0 h 1567543"/>
            </a:gdLst>
            <a:ahLst/>
            <a:cxnLst>
              <a:cxn ang="0">
                <a:pos x="connsiteX0" y="connsiteY0"/>
              </a:cxn>
              <a:cxn ang="0">
                <a:pos x="connsiteX1" y="connsiteY1"/>
              </a:cxn>
              <a:cxn ang="0">
                <a:pos x="connsiteX2" y="connsiteY2"/>
              </a:cxn>
              <a:cxn ang="0">
                <a:pos x="connsiteX3" y="connsiteY3"/>
              </a:cxn>
            </a:cxnLst>
            <a:rect l="l" t="t" r="r" b="b"/>
            <a:pathLst>
              <a:path w="5937662" h="1567543">
                <a:moveTo>
                  <a:pt x="5925787" y="0"/>
                </a:moveTo>
                <a:cubicBezTo>
                  <a:pt x="5929745" y="518556"/>
                  <a:pt x="5933704" y="1037111"/>
                  <a:pt x="5937662" y="1555667"/>
                </a:cubicBezTo>
                <a:lnTo>
                  <a:pt x="0" y="1567543"/>
                </a:lnTo>
                <a:lnTo>
                  <a:pt x="5925787" y="0"/>
                </a:lnTo>
                <a:close/>
              </a:path>
            </a:pathLst>
          </a:custGeom>
          <a:solidFill>
            <a:srgbClr val="FF757A"/>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0" rIns="274320" rtlCol="0" anchor="ctr"/>
          <a:lstStyle/>
          <a:p>
            <a:pPr marL="11113" algn="r"/>
            <a:r>
              <a:rPr lang="en-US" b="1" dirty="0">
                <a:latin typeface="Open Sans" panose="020B0606030504020204" pitchFamily="34" charset="0"/>
                <a:ea typeface="Open Sans" panose="020B0606030504020204" pitchFamily="34" charset="0"/>
                <a:cs typeface="Open Sans" panose="020B0606030504020204" pitchFamily="34" charset="0"/>
              </a:rPr>
              <a:t>	</a:t>
            </a:r>
            <a:r>
              <a:rPr lang="en-US" b="1" dirty="0">
                <a:solidFill>
                  <a:srgbClr val="003057"/>
                </a:solidFill>
                <a:latin typeface="Open Sans" panose="020B0606030504020204" pitchFamily="34" charset="0"/>
                <a:ea typeface="Open Sans" panose="020B0606030504020204" pitchFamily="34" charset="0"/>
                <a:cs typeface="Open Sans" panose="020B0606030504020204" pitchFamily="34" charset="0"/>
              </a:rPr>
              <a:t>NEW</a:t>
            </a:r>
          </a:p>
          <a:p>
            <a:pPr algn="r"/>
            <a:r>
              <a:rPr lang="en-US" sz="2400" b="1" dirty="0">
                <a:solidFill>
                  <a:srgbClr val="003057"/>
                </a:solidFill>
                <a:latin typeface="Open Sans" panose="020B0606030504020204" pitchFamily="34" charset="0"/>
                <a:ea typeface="Open Sans" panose="020B0606030504020204" pitchFamily="34" charset="0"/>
                <a:cs typeface="Open Sans" panose="020B0606030504020204" pitchFamily="34" charset="0"/>
              </a:rPr>
              <a:t>CANADIAN</a:t>
            </a:r>
            <a:endParaRPr lang="en-US" b="1" dirty="0">
              <a:solidFill>
                <a:srgbClr val="003057"/>
              </a:solidFill>
              <a:latin typeface="Open Sans" panose="020B0606030504020204" pitchFamily="34" charset="0"/>
              <a:ea typeface="Open Sans" panose="020B0606030504020204" pitchFamily="34" charset="0"/>
              <a:cs typeface="Open Sans" panose="020B0606030504020204" pitchFamily="34" charset="0"/>
            </a:endParaRPr>
          </a:p>
          <a:p>
            <a:pPr algn="r"/>
            <a:r>
              <a:rPr lang="en-US" b="1" dirty="0">
                <a:solidFill>
                  <a:srgbClr val="003057"/>
                </a:solidFill>
                <a:latin typeface="Open Sans" panose="020B0606030504020204" pitchFamily="34" charset="0"/>
                <a:ea typeface="Open Sans" panose="020B0606030504020204" pitchFamily="34" charset="0"/>
                <a:cs typeface="Open Sans" panose="020B0606030504020204" pitchFamily="34" charset="0"/>
              </a:rPr>
              <a:t>EDITION</a:t>
            </a:r>
          </a:p>
        </p:txBody>
      </p:sp>
      <p:sp>
        <p:nvSpPr>
          <p:cNvPr id="3" name="TextBox 2">
            <a:extLst>
              <a:ext uri="{FF2B5EF4-FFF2-40B4-BE49-F238E27FC236}">
                <a16:creationId xmlns:a16="http://schemas.microsoft.com/office/drawing/2014/main" id="{23B6F86F-5B1D-A9CD-A78B-384BF2B52EC5}"/>
              </a:ext>
            </a:extLst>
          </p:cNvPr>
          <p:cNvSpPr txBox="1"/>
          <p:nvPr/>
        </p:nvSpPr>
        <p:spPr>
          <a:xfrm>
            <a:off x="1971055" y="3676537"/>
            <a:ext cx="4691002" cy="2130497"/>
          </a:xfrm>
          <a:prstGeom prst="rect">
            <a:avLst/>
          </a:prstGeom>
        </p:spPr>
        <p:txBody>
          <a:bodyPr vert="horz" lIns="91440" tIns="45720" rIns="91440" bIns="45720" rtlCol="0" anchor="t">
            <a:noAutofit/>
          </a:bodyPr>
          <a:lstStyle/>
          <a:p>
            <a:pPr defTabSz="914400">
              <a:lnSpc>
                <a:spcPct val="110000"/>
              </a:lnSpc>
            </a:pPr>
            <a:r>
              <a:rPr lang="en-US" b="1" dirty="0">
                <a:solidFill>
                  <a:srgbClr val="FF757A"/>
                </a:solidFill>
                <a:latin typeface="Open Sans" panose="020B0606030504020204" pitchFamily="34" charset="0"/>
                <a:ea typeface="Open Sans" panose="020B0606030504020204" pitchFamily="34" charset="0"/>
                <a:cs typeface="Open Sans" panose="020B0606030504020204" pitchFamily="34" charset="0"/>
              </a:rPr>
              <a:t>Build children’s confidence at the</a:t>
            </a:r>
            <a:br>
              <a:rPr lang="en-US" b="1" dirty="0">
                <a:solidFill>
                  <a:srgbClr val="FF757A"/>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rgbClr val="FF757A"/>
                </a:solidFill>
                <a:latin typeface="Open Sans" panose="020B0606030504020204" pitchFamily="34" charset="0"/>
                <a:ea typeface="Open Sans" panose="020B0606030504020204" pitchFamily="34" charset="0"/>
                <a:cs typeface="Open Sans" panose="020B0606030504020204" pitchFamily="34" charset="0"/>
              </a:rPr>
              <a:t>very start of their reading journey.</a:t>
            </a:r>
          </a:p>
          <a:p>
            <a:pPr defTabSz="914400">
              <a:lnSpc>
                <a:spcPct val="135000"/>
              </a:lnSpc>
              <a:spcBef>
                <a:spcPts val="1800"/>
              </a:spcBef>
            </a:pPr>
            <a:r>
              <a:rPr lang="en-US" sz="1400" b="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Bug Club Phonics Decodable Readers give children opportunities to practice their blending skills and consolidate their knowledge of letter-sound correspondences </a:t>
            </a:r>
            <a:r>
              <a:rPr lang="en-CA" sz="1400" b="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in the context of engaging texts</a:t>
            </a:r>
            <a:r>
              <a:rPr lang="en-US" sz="1400" b="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a:t>
            </a:r>
          </a:p>
        </p:txBody>
      </p:sp>
      <p:pic>
        <p:nvPicPr>
          <p:cNvPr id="6" name="Picture 5">
            <a:extLst>
              <a:ext uri="{FF2B5EF4-FFF2-40B4-BE49-F238E27FC236}">
                <a16:creationId xmlns:a16="http://schemas.microsoft.com/office/drawing/2014/main" id="{11043667-C338-BBD3-AC51-C29F5D13D1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27501" y="3499906"/>
            <a:ext cx="1397079" cy="1882293"/>
          </a:xfrm>
          <a:prstGeom prst="rect">
            <a:avLst/>
          </a:prstGeom>
        </p:spPr>
      </p:pic>
      <p:pic>
        <p:nvPicPr>
          <p:cNvPr id="10" name="Picture 9">
            <a:extLst>
              <a:ext uri="{FF2B5EF4-FFF2-40B4-BE49-F238E27FC236}">
                <a16:creationId xmlns:a16="http://schemas.microsoft.com/office/drawing/2014/main" id="{4EEDF9D0-40E5-DD53-D92A-CEE2D6C7A95C}"/>
              </a:ext>
            </a:extLst>
          </p:cNvPr>
          <p:cNvPicPr>
            <a:picLocks noChangeAspect="1"/>
          </p:cNvPicPr>
          <p:nvPr/>
        </p:nvPicPr>
        <p:blipFill>
          <a:blip r:embed="rId5"/>
          <a:stretch>
            <a:fillRect/>
          </a:stretch>
        </p:blipFill>
        <p:spPr>
          <a:xfrm flipH="1">
            <a:off x="3018602" y="6323531"/>
            <a:ext cx="2198258" cy="1452876"/>
          </a:xfrm>
          <a:prstGeom prst="rect">
            <a:avLst/>
          </a:prstGeom>
        </p:spPr>
      </p:pic>
      <p:pic>
        <p:nvPicPr>
          <p:cNvPr id="14" name="Picture 13">
            <a:extLst>
              <a:ext uri="{FF2B5EF4-FFF2-40B4-BE49-F238E27FC236}">
                <a16:creationId xmlns:a16="http://schemas.microsoft.com/office/drawing/2014/main" id="{7D52B4B9-BAB8-6BE1-7DF1-5E3E4B2E9A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6323531"/>
            <a:ext cx="3200400" cy="1449239"/>
          </a:xfrm>
          <a:prstGeom prst="rect">
            <a:avLst/>
          </a:prstGeom>
        </p:spPr>
      </p:pic>
      <p:pic>
        <p:nvPicPr>
          <p:cNvPr id="5" name="Picture 4">
            <a:extLst>
              <a:ext uri="{FF2B5EF4-FFF2-40B4-BE49-F238E27FC236}">
                <a16:creationId xmlns:a16="http://schemas.microsoft.com/office/drawing/2014/main" id="{EAA60966-1D8F-E19E-F074-84408A50CB53}"/>
              </a:ext>
            </a:extLst>
          </p:cNvPr>
          <p:cNvPicPr>
            <a:picLocks noChangeAspect="1"/>
          </p:cNvPicPr>
          <p:nvPr/>
        </p:nvPicPr>
        <p:blipFill>
          <a:blip r:embed="rId7"/>
          <a:stretch>
            <a:fillRect/>
          </a:stretch>
        </p:blipFill>
        <p:spPr>
          <a:xfrm rot="20278877">
            <a:off x="6211415" y="5745298"/>
            <a:ext cx="985864" cy="1383669"/>
          </a:xfrm>
          <a:prstGeom prst="rect">
            <a:avLst/>
          </a:prstGeom>
        </p:spPr>
      </p:pic>
      <p:pic>
        <p:nvPicPr>
          <p:cNvPr id="9" name="Picture 8">
            <a:extLst>
              <a:ext uri="{FF2B5EF4-FFF2-40B4-BE49-F238E27FC236}">
                <a16:creationId xmlns:a16="http://schemas.microsoft.com/office/drawing/2014/main" id="{38FEF021-3631-6F19-15AE-047082759A32}"/>
              </a:ext>
            </a:extLst>
          </p:cNvPr>
          <p:cNvPicPr>
            <a:picLocks noChangeAspect="1"/>
          </p:cNvPicPr>
          <p:nvPr/>
        </p:nvPicPr>
        <p:blipFill>
          <a:blip r:embed="rId8"/>
          <a:stretch>
            <a:fillRect/>
          </a:stretch>
        </p:blipFill>
        <p:spPr>
          <a:xfrm rot="20414298" flipH="1">
            <a:off x="5181858" y="6635356"/>
            <a:ext cx="1057717" cy="960296"/>
          </a:xfrm>
          <a:prstGeom prst="rect">
            <a:avLst/>
          </a:prstGeom>
        </p:spPr>
      </p:pic>
      <p:pic>
        <p:nvPicPr>
          <p:cNvPr id="12" name="Picture 11">
            <a:extLst>
              <a:ext uri="{FF2B5EF4-FFF2-40B4-BE49-F238E27FC236}">
                <a16:creationId xmlns:a16="http://schemas.microsoft.com/office/drawing/2014/main" id="{F95AF359-2C77-0243-1AB9-22A8FEFFE31C}"/>
              </a:ext>
            </a:extLst>
          </p:cNvPr>
          <p:cNvPicPr>
            <a:picLocks noChangeAspect="1"/>
          </p:cNvPicPr>
          <p:nvPr/>
        </p:nvPicPr>
        <p:blipFill>
          <a:blip r:embed="rId9"/>
          <a:stretch>
            <a:fillRect/>
          </a:stretch>
        </p:blipFill>
        <p:spPr>
          <a:xfrm rot="20240947" flipH="1">
            <a:off x="7143472" y="5404479"/>
            <a:ext cx="1164681" cy="1301702"/>
          </a:xfrm>
          <a:prstGeom prst="rect">
            <a:avLst/>
          </a:prstGeom>
        </p:spPr>
      </p:pic>
      <p:pic>
        <p:nvPicPr>
          <p:cNvPr id="2" name="Picture 1">
            <a:extLst>
              <a:ext uri="{FF2B5EF4-FFF2-40B4-BE49-F238E27FC236}">
                <a16:creationId xmlns:a16="http://schemas.microsoft.com/office/drawing/2014/main" id="{A6FC081B-02FA-F16F-83CF-73F0100C07F3}"/>
              </a:ext>
            </a:extLst>
          </p:cNvPr>
          <p:cNvPicPr>
            <a:picLocks noChangeAspect="1"/>
          </p:cNvPicPr>
          <p:nvPr/>
        </p:nvPicPr>
        <p:blipFill>
          <a:blip r:embed="rId10"/>
          <a:stretch>
            <a:fillRect/>
          </a:stretch>
        </p:blipFill>
        <p:spPr>
          <a:xfrm rot="20283413" flipH="1">
            <a:off x="8444502" y="5232279"/>
            <a:ext cx="1360306" cy="924481"/>
          </a:xfrm>
          <a:prstGeom prst="rect">
            <a:avLst/>
          </a:prstGeom>
        </p:spPr>
      </p:pic>
    </p:spTree>
    <p:extLst>
      <p:ext uri="{BB962C8B-B14F-4D97-AF65-F5344CB8AC3E}">
        <p14:creationId xmlns:p14="http://schemas.microsoft.com/office/powerpoint/2010/main" val="171765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8">
            <a:extLst>
              <a:ext uri="{FF2B5EF4-FFF2-40B4-BE49-F238E27FC236}">
                <a16:creationId xmlns:a16="http://schemas.microsoft.com/office/drawing/2014/main" id="{7F1804D8-318F-9046-8271-5DE2C6EE555A}"/>
              </a:ext>
            </a:extLst>
          </p:cNvPr>
          <p:cNvGraphicFramePr>
            <a:graphicFrameLocks noGrp="1"/>
          </p:cNvGraphicFramePr>
          <p:nvPr>
            <p:extLst>
              <p:ext uri="{D42A27DB-BD31-4B8C-83A1-F6EECF244321}">
                <p14:modId xmlns:p14="http://schemas.microsoft.com/office/powerpoint/2010/main" val="2087949734"/>
              </p:ext>
            </p:extLst>
          </p:nvPr>
        </p:nvGraphicFramePr>
        <p:xfrm>
          <a:off x="548639" y="1280160"/>
          <a:ext cx="8961121" cy="5669280"/>
        </p:xfrm>
        <a:graphic>
          <a:graphicData uri="http://schemas.openxmlformats.org/drawingml/2006/table">
            <a:tbl>
              <a:tblPr firstRow="1" bandRow="1">
                <a:tableStyleId>{5C22544A-7EE6-4342-B048-85BDC9FD1C3A}</a:tableStyleId>
              </a:tblPr>
              <a:tblGrid>
                <a:gridCol w="135871">
                  <a:extLst>
                    <a:ext uri="{9D8B030D-6E8A-4147-A177-3AD203B41FA5}">
                      <a16:colId xmlns:a16="http://schemas.microsoft.com/office/drawing/2014/main" val="107147966"/>
                    </a:ext>
                  </a:extLst>
                </a:gridCol>
                <a:gridCol w="1488677">
                  <a:extLst>
                    <a:ext uri="{9D8B030D-6E8A-4147-A177-3AD203B41FA5}">
                      <a16:colId xmlns:a16="http://schemas.microsoft.com/office/drawing/2014/main" val="75437473"/>
                    </a:ext>
                  </a:extLst>
                </a:gridCol>
                <a:gridCol w="2215933">
                  <a:extLst>
                    <a:ext uri="{9D8B030D-6E8A-4147-A177-3AD203B41FA5}">
                      <a16:colId xmlns:a16="http://schemas.microsoft.com/office/drawing/2014/main" val="1641775268"/>
                    </a:ext>
                  </a:extLst>
                </a:gridCol>
                <a:gridCol w="761421">
                  <a:extLst>
                    <a:ext uri="{9D8B030D-6E8A-4147-A177-3AD203B41FA5}">
                      <a16:colId xmlns:a16="http://schemas.microsoft.com/office/drawing/2014/main" val="1249788929"/>
                    </a:ext>
                  </a:extLst>
                </a:gridCol>
                <a:gridCol w="1488677">
                  <a:extLst>
                    <a:ext uri="{9D8B030D-6E8A-4147-A177-3AD203B41FA5}">
                      <a16:colId xmlns:a16="http://schemas.microsoft.com/office/drawing/2014/main" val="1497580282"/>
                    </a:ext>
                  </a:extLst>
                </a:gridCol>
                <a:gridCol w="1488677">
                  <a:extLst>
                    <a:ext uri="{9D8B030D-6E8A-4147-A177-3AD203B41FA5}">
                      <a16:colId xmlns:a16="http://schemas.microsoft.com/office/drawing/2014/main" val="2469969489"/>
                    </a:ext>
                  </a:extLst>
                </a:gridCol>
                <a:gridCol w="1381865">
                  <a:extLst>
                    <a:ext uri="{9D8B030D-6E8A-4147-A177-3AD203B41FA5}">
                      <a16:colId xmlns:a16="http://schemas.microsoft.com/office/drawing/2014/main" val="4028314707"/>
                    </a:ext>
                  </a:extLst>
                </a:gridCol>
              </a:tblGrid>
              <a:tr h="515388">
                <a:tc gridSpan="7">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4 | Set 12: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Adjacent consonants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cvcc</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ccvc</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ccvcc</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cccvc</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cccvcc</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br>
                        <a:rPr lang="en-CA" sz="1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said, have, like, so, do, some, come, were, there, one, when, out, what</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713543263"/>
                  </a:ext>
                </a:extLst>
              </a:tr>
              <a:tr h="1288473">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505766992"/>
                  </a:ext>
                </a:extLst>
              </a:tr>
              <a:tr h="1288473">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103899858"/>
                  </a:ext>
                </a:extLst>
              </a:tr>
              <a:tr h="1288473">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866775297"/>
                  </a:ext>
                </a:extLst>
              </a:tr>
              <a:tr h="1288473">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1391177"/>
                  </a:ext>
                </a:extLst>
              </a:tr>
            </a:tbl>
          </a:graphicData>
        </a:graphic>
      </p:graphicFrame>
      <p:pic>
        <p:nvPicPr>
          <p:cNvPr id="3" name="Picture 2" descr="Text&#10;&#10;Description automatically generated">
            <a:extLst>
              <a:ext uri="{FF2B5EF4-FFF2-40B4-BE49-F238E27FC236}">
                <a16:creationId xmlns:a16="http://schemas.microsoft.com/office/drawing/2014/main" id="{CC14569C-0847-2A46-B6D1-B7BF49DEA1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91840" y="1920240"/>
            <a:ext cx="914400" cy="1016000"/>
          </a:xfrm>
          <a:prstGeom prst="rect">
            <a:avLst/>
          </a:prstGeom>
          <a:ln w="19050">
            <a:solidFill>
              <a:schemeClr val="bg1"/>
            </a:solidFill>
          </a:ln>
          <a:effectLst/>
        </p:spPr>
      </p:pic>
      <p:pic>
        <p:nvPicPr>
          <p:cNvPr id="5" name="Picture 4" descr="Text&#10;&#10;Description automatically generated with medium confidence">
            <a:extLst>
              <a:ext uri="{FF2B5EF4-FFF2-40B4-BE49-F238E27FC236}">
                <a16:creationId xmlns:a16="http://schemas.microsoft.com/office/drawing/2014/main" id="{4988D2E0-5F45-9C45-9B85-A22D8AD36B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2320" y="1920240"/>
            <a:ext cx="914400" cy="1016000"/>
          </a:xfrm>
          <a:prstGeom prst="rect">
            <a:avLst/>
          </a:prstGeom>
          <a:ln w="19050">
            <a:solidFill>
              <a:schemeClr val="bg1"/>
            </a:solidFill>
          </a:ln>
          <a:effectLst/>
        </p:spPr>
      </p:pic>
      <p:pic>
        <p:nvPicPr>
          <p:cNvPr id="6" name="Picture 5" descr="Map&#10;&#10;Description automatically generated">
            <a:extLst>
              <a:ext uri="{FF2B5EF4-FFF2-40B4-BE49-F238E27FC236}">
                <a16:creationId xmlns:a16="http://schemas.microsoft.com/office/drawing/2014/main" id="{2DBCF0AA-05CE-104D-84B1-C856481D35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680" y="4480560"/>
            <a:ext cx="914400" cy="1016000"/>
          </a:xfrm>
          <a:prstGeom prst="rect">
            <a:avLst/>
          </a:prstGeom>
          <a:ln w="19050">
            <a:solidFill>
              <a:schemeClr val="bg1"/>
            </a:solidFill>
          </a:ln>
          <a:effectLst/>
        </p:spPr>
      </p:pic>
      <p:pic>
        <p:nvPicPr>
          <p:cNvPr id="7" name="Picture 6" descr="Diagram&#10;&#10;Description automatically generated">
            <a:extLst>
              <a:ext uri="{FF2B5EF4-FFF2-40B4-BE49-F238E27FC236}">
                <a16:creationId xmlns:a16="http://schemas.microsoft.com/office/drawing/2014/main" id="{C2C2993E-470E-FD44-934E-B51CAFF7EA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1840" y="3200400"/>
            <a:ext cx="914400" cy="1016000"/>
          </a:xfrm>
          <a:prstGeom prst="rect">
            <a:avLst/>
          </a:prstGeom>
          <a:ln w="19050">
            <a:solidFill>
              <a:schemeClr val="bg1"/>
            </a:solidFill>
          </a:ln>
          <a:effectLst/>
        </p:spPr>
      </p:pic>
      <p:pic>
        <p:nvPicPr>
          <p:cNvPr id="8" name="Picture 7" descr="A picture containing text, book, green&#10;&#10;Description automatically generated">
            <a:extLst>
              <a:ext uri="{FF2B5EF4-FFF2-40B4-BE49-F238E27FC236}">
                <a16:creationId xmlns:a16="http://schemas.microsoft.com/office/drawing/2014/main" id="{061A8F98-AA25-AF43-B04C-9C25FEB5EB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0" y="3200400"/>
            <a:ext cx="914400" cy="1016000"/>
          </a:xfrm>
          <a:prstGeom prst="rect">
            <a:avLst/>
          </a:prstGeom>
          <a:ln w="19050">
            <a:solidFill>
              <a:schemeClr val="bg1"/>
            </a:solidFill>
          </a:ln>
          <a:effectLst/>
        </p:spPr>
      </p:pic>
      <p:pic>
        <p:nvPicPr>
          <p:cNvPr id="9" name="Picture 8" descr="Diagram&#10;&#10;Description automatically generated with low confidence">
            <a:extLst>
              <a:ext uri="{FF2B5EF4-FFF2-40B4-BE49-F238E27FC236}">
                <a16:creationId xmlns:a16="http://schemas.microsoft.com/office/drawing/2014/main" id="{D2B83F05-B6E7-BA46-85EA-13590E78ED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32320" y="3200400"/>
            <a:ext cx="914400" cy="1016000"/>
          </a:xfrm>
          <a:prstGeom prst="rect">
            <a:avLst/>
          </a:prstGeom>
          <a:ln w="19050">
            <a:solidFill>
              <a:schemeClr val="bg1"/>
            </a:solidFill>
          </a:ln>
          <a:effectLst/>
        </p:spPr>
      </p:pic>
      <p:pic>
        <p:nvPicPr>
          <p:cNvPr id="10" name="Picture 9" descr="A picture containing text&#10;&#10;Description automatically generated">
            <a:extLst>
              <a:ext uri="{FF2B5EF4-FFF2-40B4-BE49-F238E27FC236}">
                <a16:creationId xmlns:a16="http://schemas.microsoft.com/office/drawing/2014/main" id="{2AB5DAAB-F2C4-5342-A343-ADBC77ED3D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2000" y="4480560"/>
            <a:ext cx="914400" cy="1016000"/>
          </a:xfrm>
          <a:prstGeom prst="rect">
            <a:avLst/>
          </a:prstGeom>
          <a:ln w="19050">
            <a:solidFill>
              <a:schemeClr val="bg1"/>
            </a:solidFill>
          </a:ln>
          <a:effectLst/>
        </p:spPr>
      </p:pic>
      <p:pic>
        <p:nvPicPr>
          <p:cNvPr id="11" name="Picture 10" descr="Text&#10;&#10;Description automatically generated with medium confidence">
            <a:extLst>
              <a:ext uri="{FF2B5EF4-FFF2-40B4-BE49-F238E27FC236}">
                <a16:creationId xmlns:a16="http://schemas.microsoft.com/office/drawing/2014/main" id="{067959F6-CE34-F746-BB6C-C0351F84144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12480" y="4480560"/>
            <a:ext cx="914400" cy="1016000"/>
          </a:xfrm>
          <a:prstGeom prst="rect">
            <a:avLst/>
          </a:prstGeom>
          <a:ln w="19050">
            <a:solidFill>
              <a:schemeClr val="bg1"/>
            </a:solidFill>
          </a:ln>
          <a:effectLst/>
        </p:spPr>
      </p:pic>
      <p:pic>
        <p:nvPicPr>
          <p:cNvPr id="12" name="Picture 11" descr="Graphical user interface, website&#10;&#10;Description automatically generated">
            <a:extLst>
              <a:ext uri="{FF2B5EF4-FFF2-40B4-BE49-F238E27FC236}">
                <a16:creationId xmlns:a16="http://schemas.microsoft.com/office/drawing/2014/main" id="{5CD89E03-233A-ED45-935F-2C56CF2749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32320" y="4480560"/>
            <a:ext cx="914400" cy="1016000"/>
          </a:xfrm>
          <a:prstGeom prst="rect">
            <a:avLst/>
          </a:prstGeom>
          <a:ln w="19050">
            <a:solidFill>
              <a:schemeClr val="bg1"/>
            </a:solidFill>
          </a:ln>
          <a:effectLst/>
        </p:spPr>
      </p:pic>
      <p:pic>
        <p:nvPicPr>
          <p:cNvPr id="13" name="Picture 12" descr="A picture containing text&#10;&#10;Description automatically generated">
            <a:extLst>
              <a:ext uri="{FF2B5EF4-FFF2-40B4-BE49-F238E27FC236}">
                <a16:creationId xmlns:a16="http://schemas.microsoft.com/office/drawing/2014/main" id="{EA52DA9C-2D18-B243-820D-2E93339CE98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11680" y="3200400"/>
            <a:ext cx="914400" cy="1016000"/>
          </a:xfrm>
          <a:prstGeom prst="rect">
            <a:avLst/>
          </a:prstGeom>
          <a:ln w="19050">
            <a:solidFill>
              <a:schemeClr val="bg1"/>
            </a:solidFill>
          </a:ln>
          <a:effectLst/>
        </p:spPr>
      </p:pic>
      <p:pic>
        <p:nvPicPr>
          <p:cNvPr id="14" name="Picture 13" descr="A picture containing text, person, yellow&#10;&#10;Description automatically generated">
            <a:extLst>
              <a:ext uri="{FF2B5EF4-FFF2-40B4-BE49-F238E27FC236}">
                <a16:creationId xmlns:a16="http://schemas.microsoft.com/office/drawing/2014/main" id="{207462FD-C8D7-FD4E-A992-6074E8DB6A8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12480" y="3200400"/>
            <a:ext cx="914400" cy="1016000"/>
          </a:xfrm>
          <a:prstGeom prst="rect">
            <a:avLst/>
          </a:prstGeom>
          <a:ln w="19050">
            <a:solidFill>
              <a:schemeClr val="bg1"/>
            </a:solidFill>
          </a:ln>
          <a:effectLst/>
        </p:spPr>
      </p:pic>
      <p:pic>
        <p:nvPicPr>
          <p:cNvPr id="15" name="Picture 14" descr="A group of people running on a beach&#10;&#10;Description automatically generated with low confidence">
            <a:extLst>
              <a:ext uri="{FF2B5EF4-FFF2-40B4-BE49-F238E27FC236}">
                <a16:creationId xmlns:a16="http://schemas.microsoft.com/office/drawing/2014/main" id="{AE7C5D74-DB77-5144-8CA4-E5755C39FF2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1520" y="4480560"/>
            <a:ext cx="914400" cy="1016000"/>
          </a:xfrm>
          <a:prstGeom prst="rect">
            <a:avLst/>
          </a:prstGeom>
          <a:ln w="19050">
            <a:solidFill>
              <a:schemeClr val="bg1"/>
            </a:solidFill>
          </a:ln>
          <a:effectLst/>
        </p:spPr>
      </p:pic>
      <p:pic>
        <p:nvPicPr>
          <p:cNvPr id="16" name="Picture 15" descr="A young child brushing her teeth&#10;&#10;Description automatically generated with medium confidence">
            <a:extLst>
              <a:ext uri="{FF2B5EF4-FFF2-40B4-BE49-F238E27FC236}">
                <a16:creationId xmlns:a16="http://schemas.microsoft.com/office/drawing/2014/main" id="{6D6E7B0E-50B4-E240-BAE7-E81D3736D4B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1520" y="1920240"/>
            <a:ext cx="914400" cy="1016000"/>
          </a:xfrm>
          <a:prstGeom prst="rect">
            <a:avLst/>
          </a:prstGeom>
          <a:ln w="19050">
            <a:solidFill>
              <a:schemeClr val="bg1"/>
            </a:solidFill>
          </a:ln>
          <a:effectLst/>
        </p:spPr>
      </p:pic>
      <p:pic>
        <p:nvPicPr>
          <p:cNvPr id="17" name="Picture 16" descr="Calendar&#10;&#10;Description automatically generated">
            <a:extLst>
              <a:ext uri="{FF2B5EF4-FFF2-40B4-BE49-F238E27FC236}">
                <a16:creationId xmlns:a16="http://schemas.microsoft.com/office/drawing/2014/main" id="{2AA90B00-09D2-AB42-BC7E-399515289E9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011680" y="1920240"/>
            <a:ext cx="914400" cy="1016000"/>
          </a:xfrm>
          <a:prstGeom prst="rect">
            <a:avLst/>
          </a:prstGeom>
          <a:ln w="19050">
            <a:solidFill>
              <a:schemeClr val="bg1"/>
            </a:solidFill>
          </a:ln>
          <a:effectLst/>
        </p:spPr>
      </p:pic>
      <p:pic>
        <p:nvPicPr>
          <p:cNvPr id="18" name="Picture 17" descr="A picture containing text&#10;&#10;Description automatically generated">
            <a:extLst>
              <a:ext uri="{FF2B5EF4-FFF2-40B4-BE49-F238E27FC236}">
                <a16:creationId xmlns:a16="http://schemas.microsoft.com/office/drawing/2014/main" id="{04AE21F0-ACFE-7A48-B03A-44A06216D46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011680" y="5760720"/>
            <a:ext cx="914400" cy="1016000"/>
          </a:xfrm>
          <a:prstGeom prst="rect">
            <a:avLst/>
          </a:prstGeom>
          <a:ln w="19050">
            <a:solidFill>
              <a:schemeClr val="bg1"/>
            </a:solidFill>
          </a:ln>
          <a:effectLst/>
        </p:spPr>
      </p:pic>
      <p:pic>
        <p:nvPicPr>
          <p:cNvPr id="19" name="Picture 18" descr="A picture containing text, mollusk, invertebrate, snail&#10;&#10;Description automatically generated">
            <a:extLst>
              <a:ext uri="{FF2B5EF4-FFF2-40B4-BE49-F238E27FC236}">
                <a16:creationId xmlns:a16="http://schemas.microsoft.com/office/drawing/2014/main" id="{B6FB4BD6-956E-E84E-9AEB-F852A20406F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852160" y="4480560"/>
            <a:ext cx="914400" cy="1016000"/>
          </a:xfrm>
          <a:prstGeom prst="rect">
            <a:avLst/>
          </a:prstGeom>
          <a:ln w="19050">
            <a:solidFill>
              <a:schemeClr val="bg1"/>
            </a:solidFill>
          </a:ln>
          <a:effectLst/>
        </p:spPr>
      </p:pic>
      <p:pic>
        <p:nvPicPr>
          <p:cNvPr id="20" name="Picture 19" descr="A picture containing text, fish, spiny-finned fish&#10;&#10;Description automatically generated">
            <a:extLst>
              <a:ext uri="{FF2B5EF4-FFF2-40B4-BE49-F238E27FC236}">
                <a16:creationId xmlns:a16="http://schemas.microsoft.com/office/drawing/2014/main" id="{07DD19E4-85A2-2C44-96C5-CB771501E6C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412480" y="1920240"/>
            <a:ext cx="914400" cy="1016000"/>
          </a:xfrm>
          <a:prstGeom prst="rect">
            <a:avLst/>
          </a:prstGeom>
          <a:ln w="19050">
            <a:solidFill>
              <a:schemeClr val="bg1"/>
            </a:solidFill>
          </a:ln>
          <a:effectLst/>
        </p:spPr>
      </p:pic>
      <p:pic>
        <p:nvPicPr>
          <p:cNvPr id="21" name="Picture 20" descr="A picture containing text, person, outdoor, person&#10;&#10;Description automatically generated">
            <a:extLst>
              <a:ext uri="{FF2B5EF4-FFF2-40B4-BE49-F238E27FC236}">
                <a16:creationId xmlns:a16="http://schemas.microsoft.com/office/drawing/2014/main" id="{A3F36236-668C-294B-B1DC-363B022DC982}"/>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852160" y="3200400"/>
            <a:ext cx="914400" cy="1016000"/>
          </a:xfrm>
          <a:prstGeom prst="rect">
            <a:avLst/>
          </a:prstGeom>
          <a:ln w="19050">
            <a:solidFill>
              <a:schemeClr val="bg1"/>
            </a:solidFill>
          </a:ln>
          <a:effectLst/>
        </p:spPr>
      </p:pic>
      <p:pic>
        <p:nvPicPr>
          <p:cNvPr id="22" name="Picture 21" descr="A red sports car&#10;&#10;Description automatically generated with medium confidence">
            <a:extLst>
              <a:ext uri="{FF2B5EF4-FFF2-40B4-BE49-F238E27FC236}">
                <a16:creationId xmlns:a16="http://schemas.microsoft.com/office/drawing/2014/main" id="{9F77154F-0E7F-5341-A1D6-0D43E6A8ED2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572000" y="1920240"/>
            <a:ext cx="914400" cy="1016000"/>
          </a:xfrm>
          <a:prstGeom prst="rect">
            <a:avLst/>
          </a:prstGeom>
          <a:ln w="19050">
            <a:solidFill>
              <a:schemeClr val="bg1"/>
            </a:solidFill>
          </a:ln>
          <a:effectLst/>
        </p:spPr>
      </p:pic>
      <p:pic>
        <p:nvPicPr>
          <p:cNvPr id="23" name="Picture 22" descr="Diagram&#10;&#10;Description automatically generated">
            <a:extLst>
              <a:ext uri="{FF2B5EF4-FFF2-40B4-BE49-F238E27FC236}">
                <a16:creationId xmlns:a16="http://schemas.microsoft.com/office/drawing/2014/main" id="{614BE547-5CCF-5D4D-A13C-CFBD4267BDE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852160" y="1920240"/>
            <a:ext cx="914400" cy="1016000"/>
          </a:xfrm>
          <a:prstGeom prst="rect">
            <a:avLst/>
          </a:prstGeom>
          <a:ln w="19050">
            <a:solidFill>
              <a:schemeClr val="bg1"/>
            </a:solidFill>
          </a:ln>
          <a:effectLst/>
        </p:spPr>
      </p:pic>
      <p:pic>
        <p:nvPicPr>
          <p:cNvPr id="25" name="Picture 24" descr="A picture containing text, person&#10;&#10;Description automatically generated">
            <a:extLst>
              <a:ext uri="{FF2B5EF4-FFF2-40B4-BE49-F238E27FC236}">
                <a16:creationId xmlns:a16="http://schemas.microsoft.com/office/drawing/2014/main" id="{46296694-6115-344F-AF11-B45D5FB7864E}"/>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31520" y="3200400"/>
            <a:ext cx="914400" cy="1016000"/>
          </a:xfrm>
          <a:prstGeom prst="rect">
            <a:avLst/>
          </a:prstGeom>
          <a:ln w="19050">
            <a:solidFill>
              <a:schemeClr val="bg1"/>
            </a:solidFill>
          </a:ln>
          <a:effectLst/>
        </p:spPr>
      </p:pic>
      <p:pic>
        <p:nvPicPr>
          <p:cNvPr id="26" name="Picture 25" descr="A picture containing text, tree, grass, outdoor&#10;&#10;Description automatically generated">
            <a:extLst>
              <a:ext uri="{FF2B5EF4-FFF2-40B4-BE49-F238E27FC236}">
                <a16:creationId xmlns:a16="http://schemas.microsoft.com/office/drawing/2014/main" id="{9FEB345E-3CA3-DE45-A964-C8D18F41DFB6}"/>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31520" y="5760720"/>
            <a:ext cx="914400" cy="1016000"/>
          </a:xfrm>
          <a:prstGeom prst="rect">
            <a:avLst/>
          </a:prstGeom>
          <a:ln w="19050">
            <a:solidFill>
              <a:schemeClr val="bg1"/>
            </a:solidFill>
          </a:ln>
          <a:effectLst/>
        </p:spPr>
      </p:pic>
      <p:pic>
        <p:nvPicPr>
          <p:cNvPr id="27" name="Picture 26" descr="A picture containing shape&#10;&#10;Description automatically generated">
            <a:extLst>
              <a:ext uri="{FF2B5EF4-FFF2-40B4-BE49-F238E27FC236}">
                <a16:creationId xmlns:a16="http://schemas.microsoft.com/office/drawing/2014/main" id="{CCF54704-6E76-D04C-A905-4787B821EFAA}"/>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291840" y="4480560"/>
            <a:ext cx="914400" cy="1016000"/>
          </a:xfrm>
          <a:prstGeom prst="rect">
            <a:avLst/>
          </a:prstGeom>
          <a:ln w="19050">
            <a:solidFill>
              <a:schemeClr val="bg1"/>
            </a:solidFill>
          </a:ln>
          <a:effectLst/>
        </p:spPr>
      </p:pic>
      <p:graphicFrame>
        <p:nvGraphicFramePr>
          <p:cNvPr id="30" name="Table 17">
            <a:extLst>
              <a:ext uri="{FF2B5EF4-FFF2-40B4-BE49-F238E27FC236}">
                <a16:creationId xmlns:a16="http://schemas.microsoft.com/office/drawing/2014/main" id="{54BA0794-F425-694C-9AE6-B6D5B5ED57F2}"/>
              </a:ext>
            </a:extLst>
          </p:cNvPr>
          <p:cNvGraphicFramePr>
            <a:graphicFrameLocks noGrp="1"/>
          </p:cNvGraphicFramePr>
          <p:nvPr>
            <p:extLst>
              <p:ext uri="{D42A27DB-BD31-4B8C-83A1-F6EECF244321}">
                <p14:modId xmlns:p14="http://schemas.microsoft.com/office/powerpoint/2010/main" val="835882764"/>
              </p:ext>
            </p:extLst>
          </p:nvPr>
        </p:nvGraphicFramePr>
        <p:xfrm>
          <a:off x="-1" y="365760"/>
          <a:ext cx="10058399" cy="640080"/>
        </p:xfrm>
        <a:graphic>
          <a:graphicData uri="http://schemas.openxmlformats.org/drawingml/2006/table">
            <a:tbl>
              <a:tblPr firstRow="1" bandRow="1">
                <a:tableStyleId>{5C22544A-7EE6-4342-B048-85BDC9FD1C3A}</a:tableStyleId>
              </a:tblPr>
              <a:tblGrid>
                <a:gridCol w="10058399">
                  <a:extLst>
                    <a:ext uri="{9D8B030D-6E8A-4147-A177-3AD203B41FA5}">
                      <a16:colId xmlns:a16="http://schemas.microsoft.com/office/drawing/2014/main" val="2061155439"/>
                    </a:ext>
                  </a:extLst>
                </a:gridCol>
              </a:tblGrid>
              <a:tr h="640080">
                <a:tc>
                  <a:txBody>
                    <a:bodyPr/>
                    <a:lstStyle/>
                    <a:p>
                      <a:pPr marL="7938" indent="0" algn="l">
                        <a:tabLst/>
                      </a:pPr>
                      <a:r>
                        <a:rPr lang="en-US" sz="2400" b="1" i="0" dirty="0">
                          <a:solidFill>
                            <a:srgbClr val="003057"/>
                          </a:solidFill>
                          <a:latin typeface="Open Sans" panose="020B0606030504020204" pitchFamily="34" charset="0"/>
                          <a:ea typeface="Open Sans" panose="020B0606030504020204" pitchFamily="34" charset="0"/>
                          <a:cs typeface="Open Sans" panose="020B0606030504020204" pitchFamily="34" charset="0"/>
                        </a:rPr>
                        <a:t>Overview of Titles</a:t>
                      </a:r>
                    </a:p>
                  </a:txBody>
                  <a:tcPr marL="1371600" anchor="ctr">
                    <a:lnL w="12700" cmpd="sng">
                      <a:noFill/>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876357511"/>
                  </a:ext>
                </a:extLst>
              </a:tr>
            </a:tbl>
          </a:graphicData>
        </a:graphic>
      </p:graphicFrame>
      <p:pic>
        <p:nvPicPr>
          <p:cNvPr id="31" name="Picture 2" descr="Webinar: Teaching decodable reading strategies with Bug Club Phonics">
            <a:extLst>
              <a:ext uri="{FF2B5EF4-FFF2-40B4-BE49-F238E27FC236}">
                <a16:creationId xmlns:a16="http://schemas.microsoft.com/office/drawing/2014/main" id="{FAA8E797-6208-6347-BB6C-619E70D1715B}"/>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483B131C-2588-AA49-A726-B9B44B03435B}"/>
              </a:ext>
            </a:extLst>
          </p:cNvPr>
          <p:cNvPicPr>
            <a:picLocks noChangeAspect="1"/>
          </p:cNvPicPr>
          <p:nvPr/>
        </p:nvPicPr>
        <p:blipFill>
          <a:blip r:embed="rId26"/>
          <a:stretch>
            <a:fillRect/>
          </a:stretch>
        </p:blipFill>
        <p:spPr>
          <a:xfrm flipH="1">
            <a:off x="6766560" y="5957187"/>
            <a:ext cx="2011680" cy="1367157"/>
          </a:xfrm>
          <a:prstGeom prst="rect">
            <a:avLst/>
          </a:prstGeom>
        </p:spPr>
      </p:pic>
      <p:sp>
        <p:nvSpPr>
          <p:cNvPr id="34" name="TextBox 33">
            <a:extLst>
              <a:ext uri="{FF2B5EF4-FFF2-40B4-BE49-F238E27FC236}">
                <a16:creationId xmlns:a16="http://schemas.microsoft.com/office/drawing/2014/main" id="{9400CD8D-9B92-C74D-ADE0-1D071A9A66E9}"/>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27"/>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35" name="Picture 34">
            <a:extLst>
              <a:ext uri="{FF2B5EF4-FFF2-40B4-BE49-F238E27FC236}">
                <a16:creationId xmlns:a16="http://schemas.microsoft.com/office/drawing/2014/main" id="{DDE00A63-BF4F-5348-ADB7-9E3F705A8409}"/>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pic>
        <p:nvPicPr>
          <p:cNvPr id="24" name="Picture 23">
            <a:extLst>
              <a:ext uri="{FF2B5EF4-FFF2-40B4-BE49-F238E27FC236}">
                <a16:creationId xmlns:a16="http://schemas.microsoft.com/office/drawing/2014/main" id="{E44A634B-1335-62A1-E656-EE097015A5FB}"/>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3291840" y="5760720"/>
            <a:ext cx="914400" cy="1014984"/>
          </a:xfrm>
          <a:prstGeom prst="rect">
            <a:avLst/>
          </a:prstGeom>
          <a:ln w="19050">
            <a:solidFill>
              <a:schemeClr val="bg1"/>
            </a:solidFill>
          </a:ln>
        </p:spPr>
      </p:pic>
    </p:spTree>
    <p:extLst>
      <p:ext uri="{BB962C8B-B14F-4D97-AF65-F5344CB8AC3E}">
        <p14:creationId xmlns:p14="http://schemas.microsoft.com/office/powerpoint/2010/main" val="21811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7">
            <a:extLst>
              <a:ext uri="{FF2B5EF4-FFF2-40B4-BE49-F238E27FC236}">
                <a16:creationId xmlns:a16="http://schemas.microsoft.com/office/drawing/2014/main" id="{A250AE12-92F1-A409-5E5D-3BAEDDCC10B1}"/>
              </a:ext>
            </a:extLst>
          </p:cNvPr>
          <p:cNvGraphicFramePr>
            <a:graphicFrameLocks noGrp="1"/>
          </p:cNvGraphicFramePr>
          <p:nvPr>
            <p:extLst>
              <p:ext uri="{D42A27DB-BD31-4B8C-83A1-F6EECF244321}">
                <p14:modId xmlns:p14="http://schemas.microsoft.com/office/powerpoint/2010/main" val="516053293"/>
              </p:ext>
            </p:extLst>
          </p:nvPr>
        </p:nvGraphicFramePr>
        <p:xfrm>
          <a:off x="-1" y="365760"/>
          <a:ext cx="10058399" cy="640080"/>
        </p:xfrm>
        <a:graphic>
          <a:graphicData uri="http://schemas.openxmlformats.org/drawingml/2006/table">
            <a:tbl>
              <a:tblPr firstRow="1" bandRow="1">
                <a:tableStyleId>{5C22544A-7EE6-4342-B048-85BDC9FD1C3A}</a:tableStyleId>
              </a:tblPr>
              <a:tblGrid>
                <a:gridCol w="10058399">
                  <a:extLst>
                    <a:ext uri="{9D8B030D-6E8A-4147-A177-3AD203B41FA5}">
                      <a16:colId xmlns:a16="http://schemas.microsoft.com/office/drawing/2014/main" val="2061155439"/>
                    </a:ext>
                  </a:extLst>
                </a:gridCol>
              </a:tblGrid>
              <a:tr h="640080">
                <a:tc>
                  <a:txBody>
                    <a:bodyPr/>
                    <a:lstStyle/>
                    <a:p>
                      <a:pPr marL="7938" indent="0" algn="l">
                        <a:tabLst/>
                      </a:pPr>
                      <a:r>
                        <a:rPr lang="en-US" sz="2400" b="1" i="0" dirty="0">
                          <a:solidFill>
                            <a:srgbClr val="003057"/>
                          </a:solidFill>
                          <a:latin typeface="Open Sans" panose="020B0606030504020204" pitchFamily="34" charset="0"/>
                          <a:ea typeface="Open Sans" panose="020B0606030504020204" pitchFamily="34" charset="0"/>
                          <a:cs typeface="Open Sans" panose="020B0606030504020204" pitchFamily="34" charset="0"/>
                        </a:rPr>
                        <a:t>Overview of Titles</a:t>
                      </a:r>
                    </a:p>
                  </a:txBody>
                  <a:tcPr marL="1371600" anchor="ctr">
                    <a:lnL w="12700" cmpd="sng">
                      <a:noFill/>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876357511"/>
                  </a:ext>
                </a:extLst>
              </a:tr>
            </a:tbl>
          </a:graphicData>
        </a:graphic>
      </p:graphicFrame>
      <p:graphicFrame>
        <p:nvGraphicFramePr>
          <p:cNvPr id="4" name="Table 48">
            <a:extLst>
              <a:ext uri="{FF2B5EF4-FFF2-40B4-BE49-F238E27FC236}">
                <a16:creationId xmlns:a16="http://schemas.microsoft.com/office/drawing/2014/main" id="{7F1804D8-318F-9046-8271-5DE2C6EE555A}"/>
              </a:ext>
            </a:extLst>
          </p:cNvPr>
          <p:cNvGraphicFramePr>
            <a:graphicFrameLocks noGrp="1"/>
          </p:cNvGraphicFramePr>
          <p:nvPr>
            <p:extLst>
              <p:ext uri="{D42A27DB-BD31-4B8C-83A1-F6EECF244321}">
                <p14:modId xmlns:p14="http://schemas.microsoft.com/office/powerpoint/2010/main" val="2723971323"/>
              </p:ext>
            </p:extLst>
          </p:nvPr>
        </p:nvGraphicFramePr>
        <p:xfrm>
          <a:off x="548640" y="1371600"/>
          <a:ext cx="8961127" cy="5657190"/>
        </p:xfrm>
        <a:graphic>
          <a:graphicData uri="http://schemas.openxmlformats.org/drawingml/2006/table">
            <a:tbl>
              <a:tblPr firstRow="1" bandRow="1">
                <a:tableStyleId>{5C22544A-7EE6-4342-B048-85BDC9FD1C3A}</a:tableStyleId>
              </a:tblPr>
              <a:tblGrid>
                <a:gridCol w="1280161">
                  <a:extLst>
                    <a:ext uri="{9D8B030D-6E8A-4147-A177-3AD203B41FA5}">
                      <a16:colId xmlns:a16="http://schemas.microsoft.com/office/drawing/2014/main" val="107147966"/>
                    </a:ext>
                  </a:extLst>
                </a:gridCol>
                <a:gridCol w="1280161">
                  <a:extLst>
                    <a:ext uri="{9D8B030D-6E8A-4147-A177-3AD203B41FA5}">
                      <a16:colId xmlns:a16="http://schemas.microsoft.com/office/drawing/2014/main" val="75437473"/>
                    </a:ext>
                  </a:extLst>
                </a:gridCol>
                <a:gridCol w="1280161">
                  <a:extLst>
                    <a:ext uri="{9D8B030D-6E8A-4147-A177-3AD203B41FA5}">
                      <a16:colId xmlns:a16="http://schemas.microsoft.com/office/drawing/2014/main" val="1641775268"/>
                    </a:ext>
                  </a:extLst>
                </a:gridCol>
                <a:gridCol w="1280161">
                  <a:extLst>
                    <a:ext uri="{9D8B030D-6E8A-4147-A177-3AD203B41FA5}">
                      <a16:colId xmlns:a16="http://schemas.microsoft.com/office/drawing/2014/main" val="1249788929"/>
                    </a:ext>
                  </a:extLst>
                </a:gridCol>
                <a:gridCol w="1280161">
                  <a:extLst>
                    <a:ext uri="{9D8B030D-6E8A-4147-A177-3AD203B41FA5}">
                      <a16:colId xmlns:a16="http://schemas.microsoft.com/office/drawing/2014/main" val="1497580282"/>
                    </a:ext>
                  </a:extLst>
                </a:gridCol>
                <a:gridCol w="1280161">
                  <a:extLst>
                    <a:ext uri="{9D8B030D-6E8A-4147-A177-3AD203B41FA5}">
                      <a16:colId xmlns:a16="http://schemas.microsoft.com/office/drawing/2014/main" val="2469969489"/>
                    </a:ext>
                  </a:extLst>
                </a:gridCol>
                <a:gridCol w="1280161">
                  <a:extLst>
                    <a:ext uri="{9D8B030D-6E8A-4147-A177-3AD203B41FA5}">
                      <a16:colId xmlns:a16="http://schemas.microsoft.com/office/drawing/2014/main" val="4028314707"/>
                    </a:ext>
                  </a:extLst>
                </a:gridCol>
              </a:tblGrid>
              <a:tr h="475488">
                <a:tc gridSpan="5">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13: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wh</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ph</a:t>
                      </a:r>
                      <a:br>
                        <a:rPr lang="en-CA" sz="1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oh, their, people</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543263"/>
                  </a:ext>
                </a:extLst>
              </a:tr>
              <a:tr h="1252508">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766992"/>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428120"/>
                  </a:ext>
                </a:extLst>
              </a:tr>
              <a:tr h="476833">
                <a:tc gridSpan="4">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14: </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ay, a-e,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eigh</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ey</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ei</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(long a)</a:t>
                      </a:r>
                      <a:br>
                        <a:rPr lang="en-CA" sz="1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Mr</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000" b="0" i="1"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Mrs</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000" b="0" i="1"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Ms</a:t>
                      </a:r>
                      <a:endPar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0" i="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0" i="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0" i="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0" i="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0" i="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437020"/>
                  </a:ext>
                </a:extLst>
              </a:tr>
              <a:tr h="1252508">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3899858"/>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260518"/>
                  </a:ext>
                </a:extLst>
              </a:tr>
              <a:tr h="476833">
                <a:tc gridSpan="4">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15: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ea,e</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ie</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ey</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/y (long e)</a:t>
                      </a:r>
                      <a:br>
                        <a:rPr lang="en-CA" sz="1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looked, called, ask</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1575218725"/>
                  </a:ext>
                </a:extLst>
              </a:tr>
              <a:tr h="1252508">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75297"/>
                  </a:ext>
                </a:extLst>
              </a:tr>
            </a:tbl>
          </a:graphicData>
        </a:graphic>
      </p:graphicFrame>
      <p:pic>
        <p:nvPicPr>
          <p:cNvPr id="3" name="Picture 2" descr="Diagram&#10;&#10;Description automatically generated">
            <a:extLst>
              <a:ext uri="{FF2B5EF4-FFF2-40B4-BE49-F238E27FC236}">
                <a16:creationId xmlns:a16="http://schemas.microsoft.com/office/drawing/2014/main" id="{209420FB-862C-2245-B43E-F68EAA38B8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6" y="1965960"/>
            <a:ext cx="914400" cy="1016000"/>
          </a:xfrm>
          <a:prstGeom prst="rect">
            <a:avLst/>
          </a:prstGeom>
          <a:ln w="19050">
            <a:solidFill>
              <a:schemeClr val="bg1"/>
            </a:solidFill>
          </a:ln>
          <a:effectLst/>
        </p:spPr>
      </p:pic>
      <p:pic>
        <p:nvPicPr>
          <p:cNvPr id="5" name="Picture 4" descr="A group of children&#10;&#10;Description automatically generated with low confidence">
            <a:extLst>
              <a:ext uri="{FF2B5EF4-FFF2-40B4-BE49-F238E27FC236}">
                <a16:creationId xmlns:a16="http://schemas.microsoft.com/office/drawing/2014/main" id="{BA76AB2E-4F78-0848-9775-0F152FDC0C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1840" y="1965960"/>
            <a:ext cx="914400" cy="1016000"/>
          </a:xfrm>
          <a:prstGeom prst="rect">
            <a:avLst/>
          </a:prstGeom>
          <a:ln w="19050">
            <a:solidFill>
              <a:schemeClr val="bg1"/>
            </a:solidFill>
          </a:ln>
          <a:effectLst/>
        </p:spPr>
      </p:pic>
      <p:pic>
        <p:nvPicPr>
          <p:cNvPr id="6" name="Picture 5" descr="A picture containing text, container&#10;&#10;Description automatically generated">
            <a:extLst>
              <a:ext uri="{FF2B5EF4-FFF2-40B4-BE49-F238E27FC236}">
                <a16:creationId xmlns:a16="http://schemas.microsoft.com/office/drawing/2014/main" id="{3E835EF1-A10D-8B47-AD62-48E396717E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2160" y="1965960"/>
            <a:ext cx="914400" cy="1016000"/>
          </a:xfrm>
          <a:prstGeom prst="rect">
            <a:avLst/>
          </a:prstGeom>
          <a:ln w="19050">
            <a:solidFill>
              <a:schemeClr val="bg1"/>
            </a:solidFill>
          </a:ln>
          <a:effectLst/>
        </p:spPr>
      </p:pic>
      <p:pic>
        <p:nvPicPr>
          <p:cNvPr id="7" name="Picture 6" descr="A group of dolphins jumping out of the water&#10;&#10;Description automatically generated">
            <a:extLst>
              <a:ext uri="{FF2B5EF4-FFF2-40B4-BE49-F238E27FC236}">
                <a16:creationId xmlns:a16="http://schemas.microsoft.com/office/drawing/2014/main" id="{208954F5-6489-CA4C-9E12-A1F5EB8405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520" y="1965960"/>
            <a:ext cx="914400" cy="1016000"/>
          </a:xfrm>
          <a:prstGeom prst="rect">
            <a:avLst/>
          </a:prstGeom>
          <a:ln w="19050">
            <a:solidFill>
              <a:schemeClr val="bg1"/>
            </a:solidFill>
          </a:ln>
          <a:effectLst/>
        </p:spPr>
      </p:pic>
      <p:pic>
        <p:nvPicPr>
          <p:cNvPr id="8" name="Picture 7" descr="An elephant with tusks&#10;&#10;Description automatically generated with medium confidence">
            <a:extLst>
              <a:ext uri="{FF2B5EF4-FFF2-40B4-BE49-F238E27FC236}">
                <a16:creationId xmlns:a16="http://schemas.microsoft.com/office/drawing/2014/main" id="{7651F282-4E32-C34B-9ACF-B58359E39A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11680" y="1965960"/>
            <a:ext cx="914400" cy="1016000"/>
          </a:xfrm>
          <a:prstGeom prst="rect">
            <a:avLst/>
          </a:prstGeom>
          <a:ln w="19050">
            <a:solidFill>
              <a:schemeClr val="bg1"/>
            </a:solidFill>
          </a:ln>
          <a:effectLst/>
        </p:spPr>
      </p:pic>
      <p:pic>
        <p:nvPicPr>
          <p:cNvPr id="9" name="Picture 8" descr="Diagram&#10;&#10;Description automatically generated">
            <a:extLst>
              <a:ext uri="{FF2B5EF4-FFF2-40B4-BE49-F238E27FC236}">
                <a16:creationId xmlns:a16="http://schemas.microsoft.com/office/drawing/2014/main" id="{C4F8F348-C25D-124A-B26B-930B97AB8D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1680" y="3931920"/>
            <a:ext cx="914400" cy="1016000"/>
          </a:xfrm>
          <a:prstGeom prst="rect">
            <a:avLst/>
          </a:prstGeom>
          <a:ln w="19050">
            <a:solidFill>
              <a:schemeClr val="bg1"/>
            </a:solidFill>
          </a:ln>
          <a:effectLst/>
        </p:spPr>
      </p:pic>
      <p:pic>
        <p:nvPicPr>
          <p:cNvPr id="10" name="Picture 9" descr="Diagram, map&#10;&#10;Description automatically generated">
            <a:extLst>
              <a:ext uri="{FF2B5EF4-FFF2-40B4-BE49-F238E27FC236}">
                <a16:creationId xmlns:a16="http://schemas.microsoft.com/office/drawing/2014/main" id="{A448AE15-6A4F-3349-8E0D-53CF28F7C6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2000" y="3931920"/>
            <a:ext cx="914400" cy="1016000"/>
          </a:xfrm>
          <a:prstGeom prst="rect">
            <a:avLst/>
          </a:prstGeom>
          <a:ln w="19050">
            <a:solidFill>
              <a:schemeClr val="bg1"/>
            </a:solidFill>
          </a:ln>
          <a:effectLst/>
        </p:spPr>
      </p:pic>
      <p:pic>
        <p:nvPicPr>
          <p:cNvPr id="11" name="Picture 10" descr="A picture containing text, person, posing&#10;&#10;Description automatically generated">
            <a:extLst>
              <a:ext uri="{FF2B5EF4-FFF2-40B4-BE49-F238E27FC236}">
                <a16:creationId xmlns:a16="http://schemas.microsoft.com/office/drawing/2014/main" id="{A4C244F5-A361-744E-9C43-1D9907D8408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91840" y="3931920"/>
            <a:ext cx="914400" cy="1016000"/>
          </a:xfrm>
          <a:prstGeom prst="rect">
            <a:avLst/>
          </a:prstGeom>
          <a:ln w="19050">
            <a:solidFill>
              <a:schemeClr val="bg1"/>
            </a:solidFill>
          </a:ln>
          <a:effectLst/>
        </p:spPr>
      </p:pic>
      <p:pic>
        <p:nvPicPr>
          <p:cNvPr id="12" name="Picture 11" descr="A picture containing text&#10;&#10;Description automatically generated">
            <a:extLst>
              <a:ext uri="{FF2B5EF4-FFF2-40B4-BE49-F238E27FC236}">
                <a16:creationId xmlns:a16="http://schemas.microsoft.com/office/drawing/2014/main" id="{7DAE194A-3D70-9D4C-940B-91B63DC2FE6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1520" y="3931920"/>
            <a:ext cx="914400" cy="1016000"/>
          </a:xfrm>
          <a:prstGeom prst="rect">
            <a:avLst/>
          </a:prstGeom>
          <a:ln w="19050">
            <a:solidFill>
              <a:schemeClr val="bg1"/>
            </a:solidFill>
          </a:ln>
          <a:effectLst/>
        </p:spPr>
      </p:pic>
      <p:pic>
        <p:nvPicPr>
          <p:cNvPr id="13" name="Picture 12" descr="A picture containing text&#10;&#10;Description automatically generated">
            <a:extLst>
              <a:ext uri="{FF2B5EF4-FFF2-40B4-BE49-F238E27FC236}">
                <a16:creationId xmlns:a16="http://schemas.microsoft.com/office/drawing/2014/main" id="{6BA11479-6CC0-9845-B55A-C22605CAB4D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11688" y="5897880"/>
            <a:ext cx="914400" cy="1016000"/>
          </a:xfrm>
          <a:prstGeom prst="rect">
            <a:avLst/>
          </a:prstGeom>
          <a:ln w="19050">
            <a:solidFill>
              <a:schemeClr val="bg1"/>
            </a:solidFill>
          </a:ln>
          <a:effectLst/>
        </p:spPr>
      </p:pic>
      <p:pic>
        <p:nvPicPr>
          <p:cNvPr id="14" name="Picture 13" descr="A picture containing text, person, child, indoor&#10;&#10;Description automatically generated">
            <a:extLst>
              <a:ext uri="{FF2B5EF4-FFF2-40B4-BE49-F238E27FC236}">
                <a16:creationId xmlns:a16="http://schemas.microsoft.com/office/drawing/2014/main" id="{CFBD81BD-7209-E04D-A150-63B750205D2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1520" y="5897880"/>
            <a:ext cx="914400" cy="1016000"/>
          </a:xfrm>
          <a:prstGeom prst="rect">
            <a:avLst/>
          </a:prstGeom>
          <a:ln w="19050">
            <a:solidFill>
              <a:schemeClr val="bg1"/>
            </a:solidFill>
          </a:ln>
          <a:effectLst/>
        </p:spPr>
      </p:pic>
      <p:pic>
        <p:nvPicPr>
          <p:cNvPr id="22" name="Picture 2" descr="Webinar: Teaching decodable reading strategies with Bug Club Phonics">
            <a:extLst>
              <a:ext uri="{FF2B5EF4-FFF2-40B4-BE49-F238E27FC236}">
                <a16:creationId xmlns:a16="http://schemas.microsoft.com/office/drawing/2014/main" id="{030D2FF1-763A-6543-9FBB-DC265E4BD6A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 23">
            <a:extLst>
              <a:ext uri="{FF2B5EF4-FFF2-40B4-BE49-F238E27FC236}">
                <a16:creationId xmlns:a16="http://schemas.microsoft.com/office/drawing/2014/main" id="{42C81194-CDDC-3945-94D2-9BFF619CB165}"/>
              </a:ext>
            </a:extLst>
          </p:cNvPr>
          <p:cNvGraphicFramePr>
            <a:graphicFrameLocks noGrp="1"/>
          </p:cNvGraphicFramePr>
          <p:nvPr>
            <p:extLst>
              <p:ext uri="{D42A27DB-BD31-4B8C-83A1-F6EECF244321}">
                <p14:modId xmlns:p14="http://schemas.microsoft.com/office/powerpoint/2010/main" val="1390323748"/>
              </p:ext>
            </p:extLst>
          </p:nvPr>
        </p:nvGraphicFramePr>
        <p:xfrm>
          <a:off x="7409793" y="3677817"/>
          <a:ext cx="2648607" cy="2893568"/>
        </p:xfrm>
        <a:graphic>
          <a:graphicData uri="http://schemas.openxmlformats.org/drawingml/2006/table">
            <a:tbl>
              <a:tblPr firstRow="1" bandRow="1">
                <a:tableStyleId>{5C22544A-7EE6-4342-B048-85BDC9FD1C3A}</a:tableStyleId>
              </a:tblPr>
              <a:tblGrid>
                <a:gridCol w="2648607">
                  <a:extLst>
                    <a:ext uri="{9D8B030D-6E8A-4147-A177-3AD203B41FA5}">
                      <a16:colId xmlns:a16="http://schemas.microsoft.com/office/drawing/2014/main" val="1407933452"/>
                    </a:ext>
                  </a:extLst>
                </a:gridCol>
              </a:tblGrid>
              <a:tr h="2322785">
                <a:tc>
                  <a:txBody>
                    <a:bodyPr/>
                    <a:lstStyle/>
                    <a:p>
                      <a:pPr>
                        <a:lnSpc>
                          <a:spcPct val="120000"/>
                        </a:lnSpc>
                        <a:spcBef>
                          <a:spcPts val="1200"/>
                        </a:spcBef>
                      </a:pPr>
                      <a:r>
                        <a:rPr lang="en-CA" sz="1100" b="1" i="0"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Polysyllabic Words: </a:t>
                      </a:r>
                      <a:r>
                        <a:rPr lang="en-CA" sz="1100" b="0" i="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Simple polysyllabic words (words with two syllables or more) are introduced from Set 5. These words are given special attention in the teaching notes. Children sometimes have problems with polysyllabic words as they have to break down the word into its component syllables, before blending each one and then combining them to read the whole word.</a:t>
                      </a:r>
                    </a:p>
                  </a:txBody>
                  <a:tcPr marL="182880" marR="457200" marT="91440" marB="0">
                    <a:lnL w="19050" cap="flat" cmpd="sng" algn="ctr">
                      <a:solidFill>
                        <a:srgbClr val="84BD00"/>
                      </a:solidFill>
                      <a:prstDash val="solid"/>
                      <a:round/>
                      <a:headEnd type="none" w="med" len="med"/>
                      <a:tailEnd type="none" w="med" len="med"/>
                    </a:lnL>
                    <a:lnT w="19050" cap="flat" cmpd="sng" algn="ctr">
                      <a:solidFill>
                        <a:srgbClr val="84BD00"/>
                      </a:solidFill>
                      <a:prstDash val="solid"/>
                      <a:round/>
                      <a:headEnd type="none" w="med" len="med"/>
                      <a:tailEnd type="none" w="med" len="med"/>
                    </a:lnT>
                    <a:noFill/>
                  </a:tcPr>
                </a:tc>
                <a:extLst>
                  <a:ext uri="{0D108BD9-81ED-4DB2-BD59-A6C34878D82A}">
                    <a16:rowId xmlns:a16="http://schemas.microsoft.com/office/drawing/2014/main" val="4193958363"/>
                  </a:ext>
                </a:extLst>
              </a:tr>
            </a:tbl>
          </a:graphicData>
        </a:graphic>
      </p:graphicFrame>
      <p:sp>
        <p:nvSpPr>
          <p:cNvPr id="23" name="TextBox 22">
            <a:extLst>
              <a:ext uri="{FF2B5EF4-FFF2-40B4-BE49-F238E27FC236}">
                <a16:creationId xmlns:a16="http://schemas.microsoft.com/office/drawing/2014/main" id="{ECC0C7D2-78B4-BB49-B02E-11A124DB6B78}"/>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14"/>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24" name="Picture 23">
            <a:extLst>
              <a:ext uri="{FF2B5EF4-FFF2-40B4-BE49-F238E27FC236}">
                <a16:creationId xmlns:a16="http://schemas.microsoft.com/office/drawing/2014/main" id="{8340FBCA-0F03-6847-8136-88555CAD0A3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pic>
        <p:nvPicPr>
          <p:cNvPr id="18" name="Picture 17">
            <a:extLst>
              <a:ext uri="{FF2B5EF4-FFF2-40B4-BE49-F238E27FC236}">
                <a16:creationId xmlns:a16="http://schemas.microsoft.com/office/drawing/2014/main" id="{68A3FE20-C1AE-B9BA-FE24-2D110B132DE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91840" y="5898896"/>
            <a:ext cx="914400" cy="1014984"/>
          </a:xfrm>
          <a:prstGeom prst="rect">
            <a:avLst/>
          </a:prstGeom>
          <a:ln w="19050">
            <a:solidFill>
              <a:schemeClr val="bg1"/>
            </a:solidFill>
          </a:ln>
        </p:spPr>
      </p:pic>
      <p:pic>
        <p:nvPicPr>
          <p:cNvPr id="21" name="Picture 20">
            <a:extLst>
              <a:ext uri="{FF2B5EF4-FFF2-40B4-BE49-F238E27FC236}">
                <a16:creationId xmlns:a16="http://schemas.microsoft.com/office/drawing/2014/main" id="{1A1BC26C-E424-C379-14BE-D8DB5A4138D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571992" y="5898896"/>
            <a:ext cx="914400" cy="1014984"/>
          </a:xfrm>
          <a:prstGeom prst="rect">
            <a:avLst/>
          </a:prstGeom>
          <a:ln w="19050">
            <a:solidFill>
              <a:schemeClr val="bg1"/>
            </a:solidFill>
          </a:ln>
        </p:spPr>
      </p:pic>
      <p:pic>
        <p:nvPicPr>
          <p:cNvPr id="15" name="Picture 14">
            <a:extLst>
              <a:ext uri="{FF2B5EF4-FFF2-40B4-BE49-F238E27FC236}">
                <a16:creationId xmlns:a16="http://schemas.microsoft.com/office/drawing/2014/main" id="{E529292A-8497-19ED-B940-4DC125BF9418}"/>
              </a:ext>
            </a:extLst>
          </p:cNvPr>
          <p:cNvPicPr>
            <a:picLocks noChangeAspect="1"/>
          </p:cNvPicPr>
          <p:nvPr/>
        </p:nvPicPr>
        <p:blipFill>
          <a:blip r:embed="rId18"/>
          <a:stretch>
            <a:fillRect/>
          </a:stretch>
        </p:blipFill>
        <p:spPr>
          <a:xfrm>
            <a:off x="7789735" y="1371600"/>
            <a:ext cx="1634363" cy="2293845"/>
          </a:xfrm>
          <a:prstGeom prst="rect">
            <a:avLst/>
          </a:prstGeom>
        </p:spPr>
      </p:pic>
    </p:spTree>
    <p:extLst>
      <p:ext uri="{BB962C8B-B14F-4D97-AF65-F5344CB8AC3E}">
        <p14:creationId xmlns:p14="http://schemas.microsoft.com/office/powerpoint/2010/main" val="232349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7">
            <a:extLst>
              <a:ext uri="{FF2B5EF4-FFF2-40B4-BE49-F238E27FC236}">
                <a16:creationId xmlns:a16="http://schemas.microsoft.com/office/drawing/2014/main" id="{B52E45C9-5B61-7979-02B9-9C98D3FDDD42}"/>
              </a:ext>
            </a:extLst>
          </p:cNvPr>
          <p:cNvGraphicFramePr>
            <a:graphicFrameLocks noGrp="1"/>
          </p:cNvGraphicFramePr>
          <p:nvPr>
            <p:extLst>
              <p:ext uri="{D42A27DB-BD31-4B8C-83A1-F6EECF244321}">
                <p14:modId xmlns:p14="http://schemas.microsoft.com/office/powerpoint/2010/main" val="500320282"/>
              </p:ext>
            </p:extLst>
          </p:nvPr>
        </p:nvGraphicFramePr>
        <p:xfrm>
          <a:off x="-1" y="365760"/>
          <a:ext cx="10058399" cy="640080"/>
        </p:xfrm>
        <a:graphic>
          <a:graphicData uri="http://schemas.openxmlformats.org/drawingml/2006/table">
            <a:tbl>
              <a:tblPr firstRow="1" bandRow="1">
                <a:tableStyleId>{5C22544A-7EE6-4342-B048-85BDC9FD1C3A}</a:tableStyleId>
              </a:tblPr>
              <a:tblGrid>
                <a:gridCol w="10058399">
                  <a:extLst>
                    <a:ext uri="{9D8B030D-6E8A-4147-A177-3AD203B41FA5}">
                      <a16:colId xmlns:a16="http://schemas.microsoft.com/office/drawing/2014/main" val="2061155439"/>
                    </a:ext>
                  </a:extLst>
                </a:gridCol>
              </a:tblGrid>
              <a:tr h="640080">
                <a:tc>
                  <a:txBody>
                    <a:bodyPr/>
                    <a:lstStyle/>
                    <a:p>
                      <a:pPr marL="7938" indent="0" algn="l">
                        <a:tabLst/>
                      </a:pPr>
                      <a:r>
                        <a:rPr lang="en-US" sz="2400" b="1" i="0" dirty="0">
                          <a:solidFill>
                            <a:srgbClr val="003057"/>
                          </a:solidFill>
                          <a:latin typeface="Open Sans" panose="020B0606030504020204" pitchFamily="34" charset="0"/>
                          <a:ea typeface="Open Sans" panose="020B0606030504020204" pitchFamily="34" charset="0"/>
                          <a:cs typeface="Open Sans" panose="020B0606030504020204" pitchFamily="34" charset="0"/>
                        </a:rPr>
                        <a:t>Overview of Titles</a:t>
                      </a:r>
                    </a:p>
                  </a:txBody>
                  <a:tcPr marL="1371600" anchor="ctr">
                    <a:lnL w="12700" cmpd="sng">
                      <a:noFill/>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876357511"/>
                  </a:ext>
                </a:extLst>
              </a:tr>
            </a:tbl>
          </a:graphicData>
        </a:graphic>
      </p:graphicFrame>
      <p:graphicFrame>
        <p:nvGraphicFramePr>
          <p:cNvPr id="4" name="Table 48">
            <a:extLst>
              <a:ext uri="{FF2B5EF4-FFF2-40B4-BE49-F238E27FC236}">
                <a16:creationId xmlns:a16="http://schemas.microsoft.com/office/drawing/2014/main" id="{7F1804D8-318F-9046-8271-5DE2C6EE555A}"/>
              </a:ext>
            </a:extLst>
          </p:cNvPr>
          <p:cNvGraphicFramePr>
            <a:graphicFrameLocks noGrp="1"/>
          </p:cNvGraphicFramePr>
          <p:nvPr>
            <p:extLst>
              <p:ext uri="{D42A27DB-BD31-4B8C-83A1-F6EECF244321}">
                <p14:modId xmlns:p14="http://schemas.microsoft.com/office/powerpoint/2010/main" val="2142336741"/>
              </p:ext>
            </p:extLst>
          </p:nvPr>
        </p:nvGraphicFramePr>
        <p:xfrm>
          <a:off x="548640" y="1371600"/>
          <a:ext cx="5120644" cy="5657190"/>
        </p:xfrm>
        <a:graphic>
          <a:graphicData uri="http://schemas.openxmlformats.org/drawingml/2006/table">
            <a:tbl>
              <a:tblPr firstRow="1" bandRow="1">
                <a:tableStyleId>{5C22544A-7EE6-4342-B048-85BDC9FD1C3A}</a:tableStyleId>
              </a:tblPr>
              <a:tblGrid>
                <a:gridCol w="1142215">
                  <a:extLst>
                    <a:ext uri="{9D8B030D-6E8A-4147-A177-3AD203B41FA5}">
                      <a16:colId xmlns:a16="http://schemas.microsoft.com/office/drawing/2014/main" val="107147966"/>
                    </a:ext>
                  </a:extLst>
                </a:gridCol>
                <a:gridCol w="1326143">
                  <a:extLst>
                    <a:ext uri="{9D8B030D-6E8A-4147-A177-3AD203B41FA5}">
                      <a16:colId xmlns:a16="http://schemas.microsoft.com/office/drawing/2014/main" val="75437473"/>
                    </a:ext>
                  </a:extLst>
                </a:gridCol>
                <a:gridCol w="1326143">
                  <a:extLst>
                    <a:ext uri="{9D8B030D-6E8A-4147-A177-3AD203B41FA5}">
                      <a16:colId xmlns:a16="http://schemas.microsoft.com/office/drawing/2014/main" val="1641775268"/>
                    </a:ext>
                  </a:extLst>
                </a:gridCol>
                <a:gridCol w="1326143">
                  <a:extLst>
                    <a:ext uri="{9D8B030D-6E8A-4147-A177-3AD203B41FA5}">
                      <a16:colId xmlns:a16="http://schemas.microsoft.com/office/drawing/2014/main" val="1249788929"/>
                    </a:ext>
                  </a:extLst>
                </a:gridCol>
              </a:tblGrid>
              <a:tr h="475488">
                <a:tc gridSpan="4">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16: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ie</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 y,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(long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water, where</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713543263"/>
                  </a:ext>
                </a:extLst>
              </a:tr>
              <a:tr h="1252508">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505766992"/>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428120"/>
                  </a:ext>
                </a:extLst>
              </a:tr>
              <a:tr h="475488">
                <a:tc gridSpan="4">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17:</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ow, o-e, o/</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oe</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(long o)</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who, again</a:t>
                      </a:r>
                    </a:p>
                  </a:txBody>
                  <a:tcPr marR="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0" i="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0" i="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0" i="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1214437020"/>
                  </a:ext>
                </a:extLst>
              </a:tr>
              <a:tr h="1252508">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103899858"/>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260518"/>
                  </a:ext>
                </a:extLst>
              </a:tr>
              <a:tr h="475488">
                <a:tc gridSpan="4">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18: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long u: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ew</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ue</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u-e; long o: u/</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oul</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(short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oo</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thought, through</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1575218725"/>
                  </a:ext>
                </a:extLst>
              </a:tr>
              <a:tr h="1252508">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866775297"/>
                  </a:ext>
                </a:extLst>
              </a:tr>
            </a:tbl>
          </a:graphicData>
        </a:graphic>
      </p:graphicFrame>
      <p:pic>
        <p:nvPicPr>
          <p:cNvPr id="3" name="Picture 2" descr="A picture containing text, painted, colorful&#10;&#10;Description automatically generated">
            <a:extLst>
              <a:ext uri="{FF2B5EF4-FFF2-40B4-BE49-F238E27FC236}">
                <a16:creationId xmlns:a16="http://schemas.microsoft.com/office/drawing/2014/main" id="{75ABCA35-82E1-0D48-936C-73F38450A5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91840" y="1965960"/>
            <a:ext cx="914400" cy="1016000"/>
          </a:xfrm>
          <a:prstGeom prst="rect">
            <a:avLst/>
          </a:prstGeom>
          <a:ln w="19050">
            <a:solidFill>
              <a:schemeClr val="bg1"/>
            </a:solidFill>
          </a:ln>
          <a:effectLst/>
        </p:spPr>
      </p:pic>
      <p:pic>
        <p:nvPicPr>
          <p:cNvPr id="5" name="Picture 4" descr="A picture containing text, sky, outdoor, aircraft&#10;&#10;Description automatically generated">
            <a:extLst>
              <a:ext uri="{FF2B5EF4-FFF2-40B4-BE49-F238E27FC236}">
                <a16:creationId xmlns:a16="http://schemas.microsoft.com/office/drawing/2014/main" id="{818AE489-9524-BF46-AA7E-47CFF4DF8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520" y="1965960"/>
            <a:ext cx="914400" cy="1016000"/>
          </a:xfrm>
          <a:prstGeom prst="rect">
            <a:avLst/>
          </a:prstGeom>
          <a:ln w="19050">
            <a:solidFill>
              <a:schemeClr val="bg1"/>
            </a:solidFill>
          </a:ln>
          <a:effectLst/>
        </p:spPr>
      </p:pic>
      <p:pic>
        <p:nvPicPr>
          <p:cNvPr id="6" name="Picture 5" descr="A group of wind turbines&#10;&#10;Description automatically generated with medium confidence">
            <a:extLst>
              <a:ext uri="{FF2B5EF4-FFF2-40B4-BE49-F238E27FC236}">
                <a16:creationId xmlns:a16="http://schemas.microsoft.com/office/drawing/2014/main" id="{051CA05D-1B0A-5A4B-B8AB-D90CB4DF8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680" y="1965960"/>
            <a:ext cx="914400" cy="1016000"/>
          </a:xfrm>
          <a:prstGeom prst="rect">
            <a:avLst/>
          </a:prstGeom>
          <a:ln w="19050">
            <a:solidFill>
              <a:schemeClr val="bg1"/>
            </a:solidFill>
          </a:ln>
          <a:effectLst/>
        </p:spPr>
      </p:pic>
      <p:pic>
        <p:nvPicPr>
          <p:cNvPr id="7" name="Picture 6" descr="A picture containing text, book&#10;&#10;Description automatically generated">
            <a:extLst>
              <a:ext uri="{FF2B5EF4-FFF2-40B4-BE49-F238E27FC236}">
                <a16:creationId xmlns:a16="http://schemas.microsoft.com/office/drawing/2014/main" id="{1431D1F9-9349-3C42-B0A1-1A166E3C4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1840" y="3931920"/>
            <a:ext cx="914400" cy="1016000"/>
          </a:xfrm>
          <a:prstGeom prst="rect">
            <a:avLst/>
          </a:prstGeom>
          <a:ln w="19050">
            <a:solidFill>
              <a:schemeClr val="bg1"/>
            </a:solidFill>
          </a:ln>
          <a:effectLst/>
        </p:spPr>
      </p:pic>
      <p:pic>
        <p:nvPicPr>
          <p:cNvPr id="8" name="Picture 7" descr="A picture containing text, book&#10;&#10;Description automatically generated">
            <a:extLst>
              <a:ext uri="{FF2B5EF4-FFF2-40B4-BE49-F238E27FC236}">
                <a16:creationId xmlns:a16="http://schemas.microsoft.com/office/drawing/2014/main" id="{E4B4C939-296A-E340-9707-964BDC9A177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520" y="3931920"/>
            <a:ext cx="914400" cy="1016000"/>
          </a:xfrm>
          <a:prstGeom prst="rect">
            <a:avLst/>
          </a:prstGeom>
          <a:ln w="19050">
            <a:solidFill>
              <a:schemeClr val="bg1"/>
            </a:solidFill>
          </a:ln>
          <a:effectLst/>
        </p:spPr>
      </p:pic>
      <p:pic>
        <p:nvPicPr>
          <p:cNvPr id="9" name="Picture 8" descr="A picture containing text, crowd&#10;&#10;Description automatically generated">
            <a:extLst>
              <a:ext uri="{FF2B5EF4-FFF2-40B4-BE49-F238E27FC236}">
                <a16:creationId xmlns:a16="http://schemas.microsoft.com/office/drawing/2014/main" id="{ACEB20CF-087A-8F4D-8F6B-269E19387A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1680" y="3931920"/>
            <a:ext cx="914400" cy="1016000"/>
          </a:xfrm>
          <a:prstGeom prst="rect">
            <a:avLst/>
          </a:prstGeom>
          <a:ln w="19050">
            <a:solidFill>
              <a:schemeClr val="bg1"/>
            </a:solidFill>
          </a:ln>
          <a:effectLst/>
        </p:spPr>
      </p:pic>
      <p:pic>
        <p:nvPicPr>
          <p:cNvPr id="18" name="Picture 17" descr="A picture containing text, container&#10;&#10;Description automatically generated">
            <a:extLst>
              <a:ext uri="{FF2B5EF4-FFF2-40B4-BE49-F238E27FC236}">
                <a16:creationId xmlns:a16="http://schemas.microsoft.com/office/drawing/2014/main" id="{40D1FABD-99E5-CB47-8149-5C04E363C64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91840" y="5897880"/>
            <a:ext cx="914400" cy="1016000"/>
          </a:xfrm>
          <a:prstGeom prst="rect">
            <a:avLst/>
          </a:prstGeom>
          <a:ln w="19050">
            <a:solidFill>
              <a:schemeClr val="bg1"/>
            </a:solidFill>
          </a:ln>
          <a:effectLst/>
        </p:spPr>
      </p:pic>
      <p:pic>
        <p:nvPicPr>
          <p:cNvPr id="19" name="Picture 18" descr="A picture containing map&#10;&#10;Description automatically generated">
            <a:extLst>
              <a:ext uri="{FF2B5EF4-FFF2-40B4-BE49-F238E27FC236}">
                <a16:creationId xmlns:a16="http://schemas.microsoft.com/office/drawing/2014/main" id="{82660C01-54D6-204C-806F-4FBDEB9998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72000" y="5897880"/>
            <a:ext cx="914400" cy="1016000"/>
          </a:xfrm>
          <a:prstGeom prst="rect">
            <a:avLst/>
          </a:prstGeom>
          <a:ln w="19050">
            <a:solidFill>
              <a:schemeClr val="bg1"/>
            </a:solidFill>
          </a:ln>
          <a:effectLst/>
        </p:spPr>
      </p:pic>
      <p:pic>
        <p:nvPicPr>
          <p:cNvPr id="20" name="Picture 19" descr="A picture containing text, cat, mammal, rodent&#10;&#10;Description automatically generated">
            <a:extLst>
              <a:ext uri="{FF2B5EF4-FFF2-40B4-BE49-F238E27FC236}">
                <a16:creationId xmlns:a16="http://schemas.microsoft.com/office/drawing/2014/main" id="{E2BDD5C1-2219-C943-98A2-196874E9E2A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1520" y="5897880"/>
            <a:ext cx="914400" cy="1016000"/>
          </a:xfrm>
          <a:prstGeom prst="rect">
            <a:avLst/>
          </a:prstGeom>
          <a:ln w="19050">
            <a:solidFill>
              <a:schemeClr val="bg1"/>
            </a:solidFill>
          </a:ln>
          <a:effectLst/>
        </p:spPr>
      </p:pic>
      <p:pic>
        <p:nvPicPr>
          <p:cNvPr id="21" name="Picture 20" descr="A picture containing text, grass, person&#10;&#10;Description automatically generated">
            <a:extLst>
              <a:ext uri="{FF2B5EF4-FFF2-40B4-BE49-F238E27FC236}">
                <a16:creationId xmlns:a16="http://schemas.microsoft.com/office/drawing/2014/main" id="{51010945-61E7-3A41-AA32-981397FEDC1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11680" y="5897880"/>
            <a:ext cx="914400" cy="1016000"/>
          </a:xfrm>
          <a:prstGeom prst="rect">
            <a:avLst/>
          </a:prstGeom>
          <a:ln w="19050">
            <a:solidFill>
              <a:schemeClr val="bg1"/>
            </a:solidFill>
          </a:ln>
          <a:effectLst/>
        </p:spPr>
      </p:pic>
      <p:graphicFrame>
        <p:nvGraphicFramePr>
          <p:cNvPr id="23" name="Table 48">
            <a:extLst>
              <a:ext uri="{FF2B5EF4-FFF2-40B4-BE49-F238E27FC236}">
                <a16:creationId xmlns:a16="http://schemas.microsoft.com/office/drawing/2014/main" id="{F168F787-13A9-3A40-9160-D8BA935D9090}"/>
              </a:ext>
            </a:extLst>
          </p:cNvPr>
          <p:cNvGraphicFramePr>
            <a:graphicFrameLocks noGrp="1"/>
          </p:cNvGraphicFramePr>
          <p:nvPr>
            <p:extLst>
              <p:ext uri="{D42A27DB-BD31-4B8C-83A1-F6EECF244321}">
                <p14:modId xmlns:p14="http://schemas.microsoft.com/office/powerpoint/2010/main" val="4001355563"/>
              </p:ext>
            </p:extLst>
          </p:nvPr>
        </p:nvGraphicFramePr>
        <p:xfrm>
          <a:off x="5879592" y="1371600"/>
          <a:ext cx="3840480" cy="5657193"/>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107147966"/>
                    </a:ext>
                  </a:extLst>
                </a:gridCol>
                <a:gridCol w="1280160">
                  <a:extLst>
                    <a:ext uri="{9D8B030D-6E8A-4147-A177-3AD203B41FA5}">
                      <a16:colId xmlns:a16="http://schemas.microsoft.com/office/drawing/2014/main" val="75437473"/>
                    </a:ext>
                  </a:extLst>
                </a:gridCol>
                <a:gridCol w="1280160">
                  <a:extLst>
                    <a:ext uri="{9D8B030D-6E8A-4147-A177-3AD203B41FA5}">
                      <a16:colId xmlns:a16="http://schemas.microsoft.com/office/drawing/2014/main" val="1641775268"/>
                    </a:ext>
                  </a:extLst>
                </a:gridCol>
              </a:tblGrid>
              <a:tr h="475488">
                <a:tc gridSpan="3">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19: </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aw, au, al</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work, laugh, because</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713543263"/>
                  </a:ext>
                </a:extLst>
              </a:tr>
              <a:tr h="1252509">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505766992"/>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428120"/>
                  </a:ext>
                </a:extLst>
              </a:tr>
              <a:tr h="475488">
                <a:tc gridSpan="3">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20</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ir</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er, ear</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Thursday, Saturday, thirteen, thirty</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Arial" panose="020B0604020202020204" pitchFamily="34" charset="0"/>
                          <a:ea typeface="Open Sans Semibold" panose="020B0606030504020204" pitchFamily="34" charset="0"/>
                          <a:cs typeface="Arial" panose="020B0604020202020204" pitchFamily="34" charset="0"/>
                        </a:rPr>
                        <a:t>Set 20 </a:t>
                      </a:r>
                      <a:r>
                        <a:rPr lang="en-CA" sz="1200" b="1"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rPr>
                        <a:t>Alternate Spellings: </a:t>
                      </a:r>
                      <a:r>
                        <a:rPr lang="en-CA" sz="1200" b="0" i="0" kern="1200" dirty="0" err="1">
                          <a:solidFill>
                            <a:schemeClr val="bg1"/>
                          </a:solidFill>
                          <a:latin typeface="Arial" panose="020B0604020202020204" pitchFamily="34" charset="0"/>
                          <a:ea typeface="Open Sans Semibold" panose="020B0606030504020204" pitchFamily="34" charset="0"/>
                          <a:cs typeface="Arial" panose="020B0604020202020204" pitchFamily="34" charset="0"/>
                        </a:rPr>
                        <a:t>ir</a:t>
                      </a:r>
                      <a:r>
                        <a:rPr lang="en-CA" sz="12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rPr>
                        <a:t>, er, ear</a:t>
                      </a:r>
                      <a:br>
                        <a:rPr lang="en-CA" sz="1200" b="1"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rPr>
                      </a:br>
                      <a:r>
                        <a:rPr lang="en-CA" sz="1000" b="1"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rPr>
                        <a:t>High-frequency Words: </a:t>
                      </a:r>
                      <a:r>
                        <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rPr>
                        <a:t>Thursday, Saturday, thirteen, thirty</a:t>
                      </a:r>
                    </a:p>
                  </a:txBody>
                  <a:tcPr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1214437020"/>
                  </a:ext>
                </a:extLst>
              </a:tr>
              <a:tr h="1252509">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103899858"/>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260518"/>
                  </a:ext>
                </a:extLst>
              </a:tr>
              <a:tr h="476832">
                <a:tc gridSpan="3">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21: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ou</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oy</a:t>
                      </a:r>
                      <a:br>
                        <a:rPr lang="en-CA" sz="18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different, any, many</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1575218725"/>
                  </a:ext>
                </a:extLst>
              </a:tr>
              <a:tr h="1252509">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866775297"/>
                  </a:ext>
                </a:extLst>
              </a:tr>
            </a:tbl>
          </a:graphicData>
        </a:graphic>
      </p:graphicFrame>
      <p:pic>
        <p:nvPicPr>
          <p:cNvPr id="24" name="Picture 23" descr="A picture containing text, grass&#10;&#10;Description automatically generated">
            <a:extLst>
              <a:ext uri="{FF2B5EF4-FFF2-40B4-BE49-F238E27FC236}">
                <a16:creationId xmlns:a16="http://schemas.microsoft.com/office/drawing/2014/main" id="{813DC620-7F2D-5542-AB2A-A877AD1E092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15204" y="1965960"/>
            <a:ext cx="914400" cy="1016000"/>
          </a:xfrm>
          <a:prstGeom prst="rect">
            <a:avLst/>
          </a:prstGeom>
          <a:ln w="19050">
            <a:solidFill>
              <a:schemeClr val="bg1"/>
            </a:solidFill>
          </a:ln>
          <a:effectLst/>
        </p:spPr>
      </p:pic>
      <p:pic>
        <p:nvPicPr>
          <p:cNvPr id="25" name="Picture 24" descr="A picture containing diagram&#10;&#10;Description automatically generated">
            <a:extLst>
              <a:ext uri="{FF2B5EF4-FFF2-40B4-BE49-F238E27FC236}">
                <a16:creationId xmlns:a16="http://schemas.microsoft.com/office/drawing/2014/main" id="{47C58EEB-249D-D843-865F-CA0FE5CA20D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35044" y="1965960"/>
            <a:ext cx="914400" cy="1016000"/>
          </a:xfrm>
          <a:prstGeom prst="rect">
            <a:avLst/>
          </a:prstGeom>
          <a:ln w="19050">
            <a:solidFill>
              <a:schemeClr val="bg1"/>
            </a:solidFill>
          </a:ln>
          <a:effectLst/>
        </p:spPr>
      </p:pic>
      <p:pic>
        <p:nvPicPr>
          <p:cNvPr id="31" name="Picture 30" descr="Diagram&#10;&#10;Description automatically generated">
            <a:extLst>
              <a:ext uri="{FF2B5EF4-FFF2-40B4-BE49-F238E27FC236}">
                <a16:creationId xmlns:a16="http://schemas.microsoft.com/office/drawing/2014/main" id="{9478ACC9-67AF-B64F-85B5-60364CF3FEC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035044" y="3931920"/>
            <a:ext cx="914400" cy="1016000"/>
          </a:xfrm>
          <a:prstGeom prst="rect">
            <a:avLst/>
          </a:prstGeom>
          <a:ln w="19050">
            <a:solidFill>
              <a:schemeClr val="bg1"/>
            </a:solidFill>
          </a:ln>
          <a:effectLst/>
        </p:spPr>
      </p:pic>
      <p:pic>
        <p:nvPicPr>
          <p:cNvPr id="32" name="Picture 31" descr="A child holding a sunflower&#10;&#10;Description automatically generated with medium confidence">
            <a:extLst>
              <a:ext uri="{FF2B5EF4-FFF2-40B4-BE49-F238E27FC236}">
                <a16:creationId xmlns:a16="http://schemas.microsoft.com/office/drawing/2014/main" id="{0C04A861-57FD-2848-933A-E58672246D5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315204" y="3931920"/>
            <a:ext cx="914400" cy="1016000"/>
          </a:xfrm>
          <a:prstGeom prst="rect">
            <a:avLst/>
          </a:prstGeom>
          <a:ln w="19050">
            <a:solidFill>
              <a:schemeClr val="bg1"/>
            </a:solidFill>
          </a:ln>
          <a:effectLst/>
        </p:spPr>
      </p:pic>
      <p:pic>
        <p:nvPicPr>
          <p:cNvPr id="33" name="Picture 32" descr="Diagram&#10;&#10;Description automatically generated">
            <a:extLst>
              <a:ext uri="{FF2B5EF4-FFF2-40B4-BE49-F238E27FC236}">
                <a16:creationId xmlns:a16="http://schemas.microsoft.com/office/drawing/2014/main" id="{9EB5E2C6-A080-F043-877A-886BBF723CB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035044" y="5897880"/>
            <a:ext cx="914400" cy="1016000"/>
          </a:xfrm>
          <a:prstGeom prst="rect">
            <a:avLst/>
          </a:prstGeom>
          <a:ln w="19050">
            <a:solidFill>
              <a:schemeClr val="bg1"/>
            </a:solidFill>
          </a:ln>
          <a:effectLst/>
        </p:spPr>
      </p:pic>
      <p:pic>
        <p:nvPicPr>
          <p:cNvPr id="34" name="Picture 33" descr="A picture containing diagram&#10;&#10;Description automatically generated">
            <a:extLst>
              <a:ext uri="{FF2B5EF4-FFF2-40B4-BE49-F238E27FC236}">
                <a16:creationId xmlns:a16="http://schemas.microsoft.com/office/drawing/2014/main" id="{33C5B3A2-BC28-B74F-A6A9-E8B67AB7173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595364" y="5897880"/>
            <a:ext cx="914400" cy="1016000"/>
          </a:xfrm>
          <a:prstGeom prst="rect">
            <a:avLst/>
          </a:prstGeom>
          <a:ln w="19050">
            <a:solidFill>
              <a:schemeClr val="bg1"/>
            </a:solidFill>
          </a:ln>
          <a:effectLst/>
        </p:spPr>
      </p:pic>
      <p:pic>
        <p:nvPicPr>
          <p:cNvPr id="35" name="Picture 34" descr="A picture containing text, person&#10;&#10;Description automatically generated">
            <a:extLst>
              <a:ext uri="{FF2B5EF4-FFF2-40B4-BE49-F238E27FC236}">
                <a16:creationId xmlns:a16="http://schemas.microsoft.com/office/drawing/2014/main" id="{1B64DAB4-A7E6-C84E-9948-64D13862F7B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315204" y="5897880"/>
            <a:ext cx="914400" cy="1016000"/>
          </a:xfrm>
          <a:prstGeom prst="rect">
            <a:avLst/>
          </a:prstGeom>
          <a:ln w="19050">
            <a:solidFill>
              <a:schemeClr val="bg1"/>
            </a:solidFill>
          </a:ln>
          <a:effectLst/>
        </p:spPr>
      </p:pic>
      <p:pic>
        <p:nvPicPr>
          <p:cNvPr id="36" name="Picture 2" descr="Webinar: Teaching decodable reading strategies with Bug Club Phonics">
            <a:extLst>
              <a:ext uri="{FF2B5EF4-FFF2-40B4-BE49-F238E27FC236}">
                <a16:creationId xmlns:a16="http://schemas.microsoft.com/office/drawing/2014/main" id="{21F61CA9-D21E-A341-B717-2B1BFF7A5A71}"/>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7FD46E0-4328-DF43-925A-0AA0E25F928A}"/>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20"/>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27" name="Picture 26">
            <a:extLst>
              <a:ext uri="{FF2B5EF4-FFF2-40B4-BE49-F238E27FC236}">
                <a16:creationId xmlns:a16="http://schemas.microsoft.com/office/drawing/2014/main" id="{4E587FF2-19C0-3A4F-924C-90F2FF2457F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pic>
        <p:nvPicPr>
          <p:cNvPr id="11" name="Picture 10">
            <a:extLst>
              <a:ext uri="{FF2B5EF4-FFF2-40B4-BE49-F238E27FC236}">
                <a16:creationId xmlns:a16="http://schemas.microsoft.com/office/drawing/2014/main" id="{7B9E58D5-4D0B-06A8-6C7D-90D9E3A605F1}"/>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567430" y="1966976"/>
            <a:ext cx="914400" cy="1014984"/>
          </a:xfrm>
          <a:prstGeom prst="rect">
            <a:avLst/>
          </a:prstGeom>
          <a:ln w="19050">
            <a:solidFill>
              <a:schemeClr val="bg1"/>
            </a:solidFill>
          </a:ln>
        </p:spPr>
      </p:pic>
      <p:pic>
        <p:nvPicPr>
          <p:cNvPr id="13" name="Picture 12">
            <a:extLst>
              <a:ext uri="{FF2B5EF4-FFF2-40B4-BE49-F238E27FC236}">
                <a16:creationId xmlns:a16="http://schemas.microsoft.com/office/drawing/2014/main" id="{8AB9CC29-2327-E304-452B-5FE33D73109E}"/>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4576572" y="3932936"/>
            <a:ext cx="914400" cy="1014984"/>
          </a:xfrm>
          <a:prstGeom prst="rect">
            <a:avLst/>
          </a:prstGeom>
          <a:ln w="19050">
            <a:solidFill>
              <a:schemeClr val="bg1"/>
            </a:solidFill>
          </a:ln>
        </p:spPr>
      </p:pic>
      <p:pic>
        <p:nvPicPr>
          <p:cNvPr id="10" name="Picture 9">
            <a:extLst>
              <a:ext uri="{FF2B5EF4-FFF2-40B4-BE49-F238E27FC236}">
                <a16:creationId xmlns:a16="http://schemas.microsoft.com/office/drawing/2014/main" id="{A736B246-10BC-966C-9FEA-B96BDF1A1AA9}"/>
              </a:ext>
            </a:extLst>
          </p:cNvPr>
          <p:cNvPicPr>
            <a:picLocks noChangeAspect="1"/>
          </p:cNvPicPr>
          <p:nvPr/>
        </p:nvPicPr>
        <p:blipFill>
          <a:blip r:embed="rId24"/>
          <a:stretch>
            <a:fillRect/>
          </a:stretch>
        </p:blipFill>
        <p:spPr>
          <a:xfrm rot="20250482">
            <a:off x="8799698" y="939478"/>
            <a:ext cx="2760308" cy="3718979"/>
          </a:xfrm>
          <a:prstGeom prst="rect">
            <a:avLst/>
          </a:prstGeom>
        </p:spPr>
      </p:pic>
    </p:spTree>
    <p:extLst>
      <p:ext uri="{BB962C8B-B14F-4D97-AF65-F5344CB8AC3E}">
        <p14:creationId xmlns:p14="http://schemas.microsoft.com/office/powerpoint/2010/main" val="39447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17">
            <a:extLst>
              <a:ext uri="{FF2B5EF4-FFF2-40B4-BE49-F238E27FC236}">
                <a16:creationId xmlns:a16="http://schemas.microsoft.com/office/drawing/2014/main" id="{215C7C98-4E58-8E2A-3FF6-49434D24171F}"/>
              </a:ext>
            </a:extLst>
          </p:cNvPr>
          <p:cNvGraphicFramePr>
            <a:graphicFrameLocks noGrp="1"/>
          </p:cNvGraphicFramePr>
          <p:nvPr>
            <p:extLst>
              <p:ext uri="{D42A27DB-BD31-4B8C-83A1-F6EECF244321}">
                <p14:modId xmlns:p14="http://schemas.microsoft.com/office/powerpoint/2010/main" val="1998727675"/>
              </p:ext>
            </p:extLst>
          </p:nvPr>
        </p:nvGraphicFramePr>
        <p:xfrm>
          <a:off x="-1" y="365760"/>
          <a:ext cx="10058399" cy="640080"/>
        </p:xfrm>
        <a:graphic>
          <a:graphicData uri="http://schemas.openxmlformats.org/drawingml/2006/table">
            <a:tbl>
              <a:tblPr firstRow="1" bandRow="1">
                <a:tableStyleId>{5C22544A-7EE6-4342-B048-85BDC9FD1C3A}</a:tableStyleId>
              </a:tblPr>
              <a:tblGrid>
                <a:gridCol w="10058399">
                  <a:extLst>
                    <a:ext uri="{9D8B030D-6E8A-4147-A177-3AD203B41FA5}">
                      <a16:colId xmlns:a16="http://schemas.microsoft.com/office/drawing/2014/main" val="2061155439"/>
                    </a:ext>
                  </a:extLst>
                </a:gridCol>
              </a:tblGrid>
              <a:tr h="640080">
                <a:tc>
                  <a:txBody>
                    <a:bodyPr/>
                    <a:lstStyle/>
                    <a:p>
                      <a:pPr marL="7938" indent="0" algn="l">
                        <a:tabLst/>
                      </a:pPr>
                      <a:r>
                        <a:rPr lang="en-US" sz="2400" b="1" i="0" dirty="0">
                          <a:solidFill>
                            <a:srgbClr val="003057"/>
                          </a:solidFill>
                          <a:latin typeface="Open Sans" panose="020B0606030504020204" pitchFamily="34" charset="0"/>
                          <a:ea typeface="Open Sans" panose="020B0606030504020204" pitchFamily="34" charset="0"/>
                          <a:cs typeface="Open Sans" panose="020B0606030504020204" pitchFamily="34" charset="0"/>
                        </a:rPr>
                        <a:t>Overview of Titles</a:t>
                      </a:r>
                    </a:p>
                  </a:txBody>
                  <a:tcPr marL="1371600" anchor="ctr">
                    <a:lnL w="12700" cmpd="sng">
                      <a:noFill/>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876357511"/>
                  </a:ext>
                </a:extLst>
              </a:tr>
            </a:tbl>
          </a:graphicData>
        </a:graphic>
      </p:graphicFrame>
      <p:graphicFrame>
        <p:nvGraphicFramePr>
          <p:cNvPr id="4" name="Table 48">
            <a:extLst>
              <a:ext uri="{FF2B5EF4-FFF2-40B4-BE49-F238E27FC236}">
                <a16:creationId xmlns:a16="http://schemas.microsoft.com/office/drawing/2014/main" id="{7F1804D8-318F-9046-8271-5DE2C6EE555A}"/>
              </a:ext>
            </a:extLst>
          </p:cNvPr>
          <p:cNvGraphicFramePr>
            <a:graphicFrameLocks noGrp="1"/>
          </p:cNvGraphicFramePr>
          <p:nvPr>
            <p:extLst>
              <p:ext uri="{D42A27DB-BD31-4B8C-83A1-F6EECF244321}">
                <p14:modId xmlns:p14="http://schemas.microsoft.com/office/powerpoint/2010/main" val="2078327396"/>
              </p:ext>
            </p:extLst>
          </p:nvPr>
        </p:nvGraphicFramePr>
        <p:xfrm>
          <a:off x="548640" y="1371600"/>
          <a:ext cx="8961126" cy="565741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107147966"/>
                    </a:ext>
                  </a:extLst>
                </a:gridCol>
                <a:gridCol w="1280161">
                  <a:extLst>
                    <a:ext uri="{9D8B030D-6E8A-4147-A177-3AD203B41FA5}">
                      <a16:colId xmlns:a16="http://schemas.microsoft.com/office/drawing/2014/main" val="75437473"/>
                    </a:ext>
                  </a:extLst>
                </a:gridCol>
                <a:gridCol w="1280161">
                  <a:extLst>
                    <a:ext uri="{9D8B030D-6E8A-4147-A177-3AD203B41FA5}">
                      <a16:colId xmlns:a16="http://schemas.microsoft.com/office/drawing/2014/main" val="1641775268"/>
                    </a:ext>
                  </a:extLst>
                </a:gridCol>
                <a:gridCol w="1280161">
                  <a:extLst>
                    <a:ext uri="{9D8B030D-6E8A-4147-A177-3AD203B41FA5}">
                      <a16:colId xmlns:a16="http://schemas.microsoft.com/office/drawing/2014/main" val="1249788929"/>
                    </a:ext>
                  </a:extLst>
                </a:gridCol>
                <a:gridCol w="1280161">
                  <a:extLst>
                    <a:ext uri="{9D8B030D-6E8A-4147-A177-3AD203B41FA5}">
                      <a16:colId xmlns:a16="http://schemas.microsoft.com/office/drawing/2014/main" val="1497580282"/>
                    </a:ext>
                  </a:extLst>
                </a:gridCol>
                <a:gridCol w="1280161">
                  <a:extLst>
                    <a:ext uri="{9D8B030D-6E8A-4147-A177-3AD203B41FA5}">
                      <a16:colId xmlns:a16="http://schemas.microsoft.com/office/drawing/2014/main" val="2469969489"/>
                    </a:ext>
                  </a:extLst>
                </a:gridCol>
                <a:gridCol w="1280161">
                  <a:extLst>
                    <a:ext uri="{9D8B030D-6E8A-4147-A177-3AD203B41FA5}">
                      <a16:colId xmlns:a16="http://schemas.microsoft.com/office/drawing/2014/main" val="4028314707"/>
                    </a:ext>
                  </a:extLst>
                </a:gridCol>
              </a:tblGrid>
              <a:tr h="475488">
                <a:tc gridSpan="3">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22: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ere/</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eer</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are/ear</a:t>
                      </a:r>
                      <a:br>
                        <a:rPr lang="en-CA" sz="10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eyes, friends</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200" b="1"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25</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g(e) / g(</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 g(y),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dge</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it’s, I’m, I’ll, I’ve</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713543263"/>
                  </a:ext>
                </a:extLst>
              </a:tr>
              <a:tr h="1252728">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505766992"/>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428120"/>
                  </a:ext>
                </a:extLst>
              </a:tr>
              <a:tr h="475488">
                <a:tc gridSpan="3">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23</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c, k, ck,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ch</a:t>
                      </a:r>
                      <a:br>
                        <a:rPr lang="en-CA" sz="10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two, once</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0" i="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0" i="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200" b="1"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777240" rtl="0" eaLnBrk="1" fontAlgn="auto" latinLnBrk="0" hangingPunct="1">
                        <a:lnSpc>
                          <a:spcPct val="120000"/>
                        </a:lnSpc>
                        <a:spcBef>
                          <a:spcPts val="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26</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ie</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mb,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kn</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gn</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wr</a:t>
                      </a:r>
                      <a:endPar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777240" rtl="0" eaLnBrk="1" fontAlgn="auto" latinLnBrk="0" hangingPunct="1">
                        <a:lnSpc>
                          <a:spcPct val="120000"/>
                        </a:lnSpc>
                        <a:spcBef>
                          <a:spcPts val="0"/>
                        </a:spcBef>
                        <a:spcAft>
                          <a:spcPts val="0"/>
                        </a:spcAft>
                        <a:buClrTx/>
                        <a:buSzTx/>
                        <a:buFontTx/>
                        <a:buNone/>
                        <a:tabLst/>
                        <a:defRPr/>
                      </a:pP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don’t, can’t, didn’t</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0" i="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1214437020"/>
                  </a:ext>
                </a:extLst>
              </a:tr>
              <a:tr h="1252508">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103899858"/>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260518"/>
                  </a:ext>
                </a:extLst>
              </a:tr>
              <a:tr h="476832">
                <a:tc gridSpan="3">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24: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c(e), c(</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c(y),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sc</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st</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(l), se</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great, clothes</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200" b="1"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5 | Set 27</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tch,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ea</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zh</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(w)a, o</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first, second, third</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1575218725"/>
                  </a:ext>
                </a:extLst>
              </a:tr>
              <a:tr h="1252508">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866775297"/>
                  </a:ext>
                </a:extLst>
              </a:tr>
            </a:tbl>
          </a:graphicData>
        </a:graphic>
      </p:graphicFrame>
      <p:pic>
        <p:nvPicPr>
          <p:cNvPr id="11" name="Picture 10" descr="Diagram&#10;&#10;Description automatically generated">
            <a:extLst>
              <a:ext uri="{FF2B5EF4-FFF2-40B4-BE49-F238E27FC236}">
                <a16:creationId xmlns:a16="http://schemas.microsoft.com/office/drawing/2014/main" id="{E59414B9-1F3C-9949-B23F-867711A6A2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91840" y="1965960"/>
            <a:ext cx="914400" cy="1016000"/>
          </a:xfrm>
          <a:prstGeom prst="rect">
            <a:avLst/>
          </a:prstGeom>
          <a:ln w="12700">
            <a:solidFill>
              <a:schemeClr val="bg1"/>
            </a:solidFill>
          </a:ln>
          <a:effectLst/>
        </p:spPr>
      </p:pic>
      <p:pic>
        <p:nvPicPr>
          <p:cNvPr id="12" name="Picture 11" descr="Diagram&#10;&#10;Description automatically generated with medium confidence">
            <a:extLst>
              <a:ext uri="{FF2B5EF4-FFF2-40B4-BE49-F238E27FC236}">
                <a16:creationId xmlns:a16="http://schemas.microsoft.com/office/drawing/2014/main" id="{6ABA51A8-475D-D64D-8885-4B059DD776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521" y="1965960"/>
            <a:ext cx="914400" cy="1016000"/>
          </a:xfrm>
          <a:prstGeom prst="rect">
            <a:avLst/>
          </a:prstGeom>
          <a:ln w="12700">
            <a:solidFill>
              <a:schemeClr val="bg1"/>
            </a:solidFill>
          </a:ln>
          <a:effectLst/>
        </p:spPr>
      </p:pic>
      <p:pic>
        <p:nvPicPr>
          <p:cNvPr id="13" name="Picture 12" descr="A picture containing text, meerkat&#10;&#10;Description automatically generated">
            <a:extLst>
              <a:ext uri="{FF2B5EF4-FFF2-40B4-BE49-F238E27FC236}">
                <a16:creationId xmlns:a16="http://schemas.microsoft.com/office/drawing/2014/main" id="{335DAED4-0E50-274E-B08B-0DC8E7AFA3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680" y="1965960"/>
            <a:ext cx="914400" cy="1016000"/>
          </a:xfrm>
          <a:prstGeom prst="rect">
            <a:avLst/>
          </a:prstGeom>
          <a:ln w="12700">
            <a:solidFill>
              <a:schemeClr val="bg1"/>
            </a:solidFill>
          </a:ln>
          <a:effectLst/>
        </p:spPr>
      </p:pic>
      <p:pic>
        <p:nvPicPr>
          <p:cNvPr id="14" name="Picture 13" descr="A bird with a fish in its mouth&#10;&#10;Description automatically generated with medium confidence">
            <a:extLst>
              <a:ext uri="{FF2B5EF4-FFF2-40B4-BE49-F238E27FC236}">
                <a16:creationId xmlns:a16="http://schemas.microsoft.com/office/drawing/2014/main" id="{A41086D9-2466-F749-B142-267CCF1C07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521" y="3931920"/>
            <a:ext cx="914400" cy="1016000"/>
          </a:xfrm>
          <a:prstGeom prst="rect">
            <a:avLst/>
          </a:prstGeom>
          <a:ln w="12700">
            <a:solidFill>
              <a:schemeClr val="bg1"/>
            </a:solidFill>
          </a:ln>
          <a:effectLst/>
        </p:spPr>
      </p:pic>
      <p:pic>
        <p:nvPicPr>
          <p:cNvPr id="15" name="Picture 14" descr="Diagram&#10;&#10;Description automatically generated">
            <a:extLst>
              <a:ext uri="{FF2B5EF4-FFF2-40B4-BE49-F238E27FC236}">
                <a16:creationId xmlns:a16="http://schemas.microsoft.com/office/drawing/2014/main" id="{51FBDC16-C785-4744-9FF1-FF37ACB970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11680" y="3931920"/>
            <a:ext cx="914400" cy="1016000"/>
          </a:xfrm>
          <a:prstGeom prst="rect">
            <a:avLst/>
          </a:prstGeom>
          <a:ln w="12700">
            <a:solidFill>
              <a:schemeClr val="bg1"/>
            </a:solidFill>
          </a:ln>
          <a:effectLst/>
        </p:spPr>
      </p:pic>
      <p:pic>
        <p:nvPicPr>
          <p:cNvPr id="16" name="Picture 15" descr="A picture containing text, yellow&#10;&#10;Description automatically generated">
            <a:extLst>
              <a:ext uri="{FF2B5EF4-FFF2-40B4-BE49-F238E27FC236}">
                <a16:creationId xmlns:a16="http://schemas.microsoft.com/office/drawing/2014/main" id="{DB5C0D39-B5BE-0F45-A445-A0E617C3EC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521" y="5897880"/>
            <a:ext cx="914400" cy="1016000"/>
          </a:xfrm>
          <a:prstGeom prst="rect">
            <a:avLst/>
          </a:prstGeom>
          <a:ln w="12700">
            <a:solidFill>
              <a:schemeClr val="bg1"/>
            </a:solidFill>
          </a:ln>
          <a:effectLst/>
        </p:spPr>
      </p:pic>
      <p:pic>
        <p:nvPicPr>
          <p:cNvPr id="17" name="Picture 16" descr="A picture containing text, tennis, person, person&#10;&#10;Description automatically generated">
            <a:extLst>
              <a:ext uri="{FF2B5EF4-FFF2-40B4-BE49-F238E27FC236}">
                <a16:creationId xmlns:a16="http://schemas.microsoft.com/office/drawing/2014/main" id="{C27376EF-F7AE-584F-87F9-1BFB4F3780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11680" y="5897880"/>
            <a:ext cx="914400" cy="1016000"/>
          </a:xfrm>
          <a:prstGeom prst="rect">
            <a:avLst/>
          </a:prstGeom>
          <a:ln w="12700">
            <a:solidFill>
              <a:schemeClr val="bg1"/>
            </a:solidFill>
          </a:ln>
          <a:effectLst/>
        </p:spPr>
      </p:pic>
      <p:pic>
        <p:nvPicPr>
          <p:cNvPr id="18" name="Picture 17" descr="Diagram&#10;&#10;Description automatically generated">
            <a:extLst>
              <a:ext uri="{FF2B5EF4-FFF2-40B4-BE49-F238E27FC236}">
                <a16:creationId xmlns:a16="http://schemas.microsoft.com/office/drawing/2014/main" id="{4861CB39-4A79-A24C-A025-E64513EDC9D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52160" y="1965960"/>
            <a:ext cx="914400" cy="1016000"/>
          </a:xfrm>
          <a:prstGeom prst="rect">
            <a:avLst/>
          </a:prstGeom>
          <a:ln w="12700">
            <a:solidFill>
              <a:schemeClr val="bg1"/>
            </a:solidFill>
          </a:ln>
          <a:effectLst/>
        </p:spPr>
      </p:pic>
      <p:pic>
        <p:nvPicPr>
          <p:cNvPr id="19" name="Picture 18" descr="A picture containing text&#10;&#10;Description automatically generated">
            <a:extLst>
              <a:ext uri="{FF2B5EF4-FFF2-40B4-BE49-F238E27FC236}">
                <a16:creationId xmlns:a16="http://schemas.microsoft.com/office/drawing/2014/main" id="{EDD9222B-02CC-BD41-8378-CD22C36A907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32320" y="1965960"/>
            <a:ext cx="914400" cy="1016000"/>
          </a:xfrm>
          <a:prstGeom prst="rect">
            <a:avLst/>
          </a:prstGeom>
          <a:ln w="12700">
            <a:solidFill>
              <a:schemeClr val="bg1"/>
            </a:solidFill>
          </a:ln>
          <a:effectLst/>
        </p:spPr>
      </p:pic>
      <p:pic>
        <p:nvPicPr>
          <p:cNvPr id="20" name="Picture 19" descr="A picture containing text, elephant, decorated&#10;&#10;Description automatically generated">
            <a:extLst>
              <a:ext uri="{FF2B5EF4-FFF2-40B4-BE49-F238E27FC236}">
                <a16:creationId xmlns:a16="http://schemas.microsoft.com/office/drawing/2014/main" id="{C72701C5-913A-FB4C-A7B0-3F2D48FDFD1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32319" y="3931920"/>
            <a:ext cx="914400" cy="1016000"/>
          </a:xfrm>
          <a:prstGeom prst="rect">
            <a:avLst/>
          </a:prstGeom>
          <a:ln w="12700">
            <a:solidFill>
              <a:schemeClr val="bg1"/>
            </a:solidFill>
          </a:ln>
          <a:effectLst/>
        </p:spPr>
      </p:pic>
      <p:pic>
        <p:nvPicPr>
          <p:cNvPr id="21" name="Picture 20" descr="A dinosaur with its mouth open&#10;&#10;Description automatically generated with medium confidence">
            <a:extLst>
              <a:ext uri="{FF2B5EF4-FFF2-40B4-BE49-F238E27FC236}">
                <a16:creationId xmlns:a16="http://schemas.microsoft.com/office/drawing/2014/main" id="{EEA7CEC1-0FB9-D140-889B-85D1383B158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55118" y="3931920"/>
            <a:ext cx="914400" cy="1016000"/>
          </a:xfrm>
          <a:prstGeom prst="rect">
            <a:avLst/>
          </a:prstGeom>
          <a:ln w="12700">
            <a:solidFill>
              <a:schemeClr val="bg1"/>
            </a:solidFill>
          </a:ln>
          <a:effectLst/>
        </p:spPr>
      </p:pic>
      <p:pic>
        <p:nvPicPr>
          <p:cNvPr id="22" name="Picture 21" descr="Diagram&#10;&#10;Description automatically generated">
            <a:extLst>
              <a:ext uri="{FF2B5EF4-FFF2-40B4-BE49-F238E27FC236}">
                <a16:creationId xmlns:a16="http://schemas.microsoft.com/office/drawing/2014/main" id="{2F38195C-08A7-BF4B-A214-63EF094E8B6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52160" y="5897880"/>
            <a:ext cx="914400" cy="1016000"/>
          </a:xfrm>
          <a:prstGeom prst="rect">
            <a:avLst/>
          </a:prstGeom>
          <a:ln w="12700">
            <a:solidFill>
              <a:schemeClr val="bg1"/>
            </a:solidFill>
          </a:ln>
          <a:effectLst/>
        </p:spPr>
      </p:pic>
      <p:pic>
        <p:nvPicPr>
          <p:cNvPr id="23" name="Picture 22" descr="A cover of a book&#10;&#10;Description automatically generated with low confidence">
            <a:extLst>
              <a:ext uri="{FF2B5EF4-FFF2-40B4-BE49-F238E27FC236}">
                <a16:creationId xmlns:a16="http://schemas.microsoft.com/office/drawing/2014/main" id="{9AD214F1-B5AF-6645-B620-59E11561721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32320" y="5897880"/>
            <a:ext cx="914400" cy="1016000"/>
          </a:xfrm>
          <a:prstGeom prst="rect">
            <a:avLst/>
          </a:prstGeom>
          <a:ln w="12700">
            <a:solidFill>
              <a:schemeClr val="bg1"/>
            </a:solidFill>
          </a:ln>
          <a:effectLst/>
        </p:spPr>
      </p:pic>
      <p:pic>
        <p:nvPicPr>
          <p:cNvPr id="24" name="Picture 23" descr="A picture containing grass, lagomorph, mammal, outdoor&#10;&#10;Description automatically generated">
            <a:extLst>
              <a:ext uri="{FF2B5EF4-FFF2-40B4-BE49-F238E27FC236}">
                <a16:creationId xmlns:a16="http://schemas.microsoft.com/office/drawing/2014/main" id="{1F23BB33-C06B-DF46-ADAB-49D6CDEE168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412480" y="5897880"/>
            <a:ext cx="914400" cy="1016000"/>
          </a:xfrm>
          <a:prstGeom prst="rect">
            <a:avLst/>
          </a:prstGeom>
          <a:ln w="12700">
            <a:solidFill>
              <a:schemeClr val="bg1"/>
            </a:solidFill>
          </a:ln>
          <a:effectLst/>
        </p:spPr>
      </p:pic>
      <p:pic>
        <p:nvPicPr>
          <p:cNvPr id="30" name="Picture 2" descr="Webinar: Teaching decodable reading strategies with Bug Club Phonics">
            <a:extLst>
              <a:ext uri="{FF2B5EF4-FFF2-40B4-BE49-F238E27FC236}">
                <a16:creationId xmlns:a16="http://schemas.microsoft.com/office/drawing/2014/main" id="{94EF5E7F-A3C3-AB49-87FC-82C0345978DB}"/>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4412D06-9509-BF4C-A92A-DE6E22444AD4}"/>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17"/>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5" name="Picture 4">
            <a:extLst>
              <a:ext uri="{FF2B5EF4-FFF2-40B4-BE49-F238E27FC236}">
                <a16:creationId xmlns:a16="http://schemas.microsoft.com/office/drawing/2014/main" id="{89B1BF4D-2FD8-DC49-94E8-9CCBF031FF2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pic>
        <p:nvPicPr>
          <p:cNvPr id="4098" name="Picture 2" descr="Material">
            <a:extLst>
              <a:ext uri="{FF2B5EF4-FFF2-40B4-BE49-F238E27FC236}">
                <a16:creationId xmlns:a16="http://schemas.microsoft.com/office/drawing/2014/main" id="{9E1D25C7-197D-FFC0-A9EC-14632C6B30E1}"/>
              </a:ext>
            </a:extLst>
          </p:cNvPr>
          <p:cNvPicPr>
            <a:picLocks noChangeAspect="1" noChangeArrowheads="1"/>
          </p:cNvPicPr>
          <p:nvPr/>
        </p:nvPicPr>
        <p:blipFill rotWithShape="1">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l="65655" r="19317"/>
          <a:stretch/>
        </p:blipFill>
        <p:spPr bwMode="auto">
          <a:xfrm rot="194947">
            <a:off x="4309516" y="4936605"/>
            <a:ext cx="1439365" cy="257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9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957EDDF-ECBC-0747-8F4D-2FCA2F6DC7E5}"/>
              </a:ext>
            </a:extLst>
          </p:cNvPr>
          <p:cNvSpPr/>
          <p:nvPr/>
        </p:nvSpPr>
        <p:spPr>
          <a:xfrm>
            <a:off x="0" y="365760"/>
            <a:ext cx="10058400" cy="640080"/>
          </a:xfrm>
          <a:prstGeom prst="rect">
            <a:avLst/>
          </a:prstGeom>
          <a:solidFill>
            <a:srgbClr val="DFE1E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tlCol="0" anchor="ctr"/>
          <a:lstStyle/>
          <a:p>
            <a:r>
              <a:rPr lang="en-US" sz="2400" b="1" dirty="0">
                <a:solidFill>
                  <a:srgbClr val="003057"/>
                </a:solidFill>
                <a:latin typeface="Open Sans" panose="020B0606030504020204" pitchFamily="34" charset="0"/>
                <a:ea typeface="Open Sans" panose="020B0606030504020204" pitchFamily="34" charset="0"/>
                <a:cs typeface="Open Sans" panose="020B0606030504020204" pitchFamily="34" charset="0"/>
              </a:rPr>
              <a:t>100% Decodable</a:t>
            </a:r>
          </a:p>
        </p:txBody>
      </p:sp>
      <p:pic>
        <p:nvPicPr>
          <p:cNvPr id="21" name="Picture 2" descr="Webinar: Teaching decodable reading strategies with Bug Club Phonics">
            <a:extLst>
              <a:ext uri="{FF2B5EF4-FFF2-40B4-BE49-F238E27FC236}">
                <a16:creationId xmlns:a16="http://schemas.microsoft.com/office/drawing/2014/main" id="{BD51AD1B-5010-244B-9714-C31B425F111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587A13A-D8D4-0A4E-A1DE-8CC682FC7672}"/>
              </a:ext>
            </a:extLst>
          </p:cNvPr>
          <p:cNvSpPr txBox="1"/>
          <p:nvPr/>
        </p:nvSpPr>
        <p:spPr>
          <a:xfrm>
            <a:off x="1280160" y="1208078"/>
            <a:ext cx="7970719" cy="814069"/>
          </a:xfrm>
          <a:prstGeom prst="rect">
            <a:avLst/>
          </a:prstGeom>
          <a:noFill/>
        </p:spPr>
        <p:txBody>
          <a:bodyPr wrap="square" lIns="91440" tIns="45720" rIns="91440" bIns="45720" rtlCol="0" anchor="t">
            <a:spAutoFit/>
          </a:bodyPr>
          <a:lstStyle/>
          <a:p>
            <a:pPr>
              <a:lnSpc>
                <a:spcPct val="114000"/>
              </a:lnSpc>
            </a:pPr>
            <a:r>
              <a:rPr lang="en-CA" sz="140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Decodable books are an integral part of any phonics program, providing opportunities to practice phonics skills. </a:t>
            </a:r>
            <a:r>
              <a:rPr lang="en-CA" sz="1400" dirty="0">
                <a:solidFill>
                  <a:srgbClr val="003057"/>
                </a:solidFill>
                <a:latin typeface="Open Sans" panose="020B0606030504020204" pitchFamily="34" charset="0"/>
                <a:ea typeface="Open Sans" panose="020B0606030504020204" pitchFamily="34" charset="0"/>
                <a:cs typeface="Open Sans" panose="020B0606030504020204" pitchFamily="34" charset="0"/>
              </a:rPr>
              <a:t>Bug Club Phonics Decodable Readers </a:t>
            </a:r>
            <a:r>
              <a:rPr lang="en-CA" sz="140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offer fiction and nonfiction books with a range of characters and themes to appeal to every child.</a:t>
            </a:r>
          </a:p>
        </p:txBody>
      </p:sp>
      <p:pic>
        <p:nvPicPr>
          <p:cNvPr id="18" name="Picture 17">
            <a:extLst>
              <a:ext uri="{FF2B5EF4-FFF2-40B4-BE49-F238E27FC236}">
                <a16:creationId xmlns:a16="http://schemas.microsoft.com/office/drawing/2014/main" id="{87FE6E4A-43D2-474E-856A-674F934640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1600" y="2834640"/>
            <a:ext cx="3309258" cy="1737360"/>
          </a:xfrm>
          <a:prstGeom prst="rect">
            <a:avLst/>
          </a:prstGeom>
          <a:ln w="6350">
            <a:solidFill>
              <a:schemeClr val="bg1">
                <a:lumMod val="75000"/>
              </a:schemeClr>
            </a:solidFill>
          </a:ln>
          <a:effectLst>
            <a:outerShdw blurRad="152400" dist="38100" dir="18900000" algn="bl" rotWithShape="0">
              <a:prstClr val="black">
                <a:alpha val="40000"/>
              </a:prstClr>
            </a:outerShdw>
          </a:effectLst>
        </p:spPr>
      </p:pic>
      <p:pic>
        <p:nvPicPr>
          <p:cNvPr id="26" name="Picture 25">
            <a:extLst>
              <a:ext uri="{FF2B5EF4-FFF2-40B4-BE49-F238E27FC236}">
                <a16:creationId xmlns:a16="http://schemas.microsoft.com/office/drawing/2014/main" id="{2C1E1685-8418-E44B-9681-B4C2B43ED1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0720" y="2808526"/>
            <a:ext cx="3383280" cy="1776222"/>
          </a:xfrm>
          <a:prstGeom prst="rect">
            <a:avLst/>
          </a:prstGeom>
          <a:ln w="6350">
            <a:solidFill>
              <a:schemeClr val="bg1">
                <a:lumMod val="75000"/>
              </a:schemeClr>
            </a:solidFill>
          </a:ln>
          <a:effectLst>
            <a:outerShdw blurRad="152400" dist="38100" dir="13500000" algn="br" rotWithShape="0">
              <a:prstClr val="black">
                <a:alpha val="40000"/>
              </a:prstClr>
            </a:outerShdw>
          </a:effectLst>
        </p:spPr>
      </p:pic>
      <p:pic>
        <p:nvPicPr>
          <p:cNvPr id="34" name="Picture 33">
            <a:extLst>
              <a:ext uri="{FF2B5EF4-FFF2-40B4-BE49-F238E27FC236}">
                <a16:creationId xmlns:a16="http://schemas.microsoft.com/office/drawing/2014/main" id="{2C17FFB5-0597-5645-833D-7F88E28EFC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0000">
            <a:off x="822960" y="3108960"/>
            <a:ext cx="914400" cy="1005840"/>
          </a:xfrm>
          <a:prstGeom prst="rect">
            <a:avLst/>
          </a:prstGeom>
          <a:ln w="6350">
            <a:solidFill>
              <a:schemeClr val="bg1"/>
            </a:solidFill>
          </a:ln>
          <a:effectLst>
            <a:outerShdw blurRad="152400" dist="38100" dir="8100000" algn="tr" rotWithShape="0">
              <a:prstClr val="black">
                <a:alpha val="40000"/>
              </a:prstClr>
            </a:outerShdw>
          </a:effectLst>
        </p:spPr>
      </p:pic>
      <p:pic>
        <p:nvPicPr>
          <p:cNvPr id="37" name="Picture 36">
            <a:extLst>
              <a:ext uri="{FF2B5EF4-FFF2-40B4-BE49-F238E27FC236}">
                <a16:creationId xmlns:a16="http://schemas.microsoft.com/office/drawing/2014/main" id="{8A0DE007-720D-BF48-A982-E098D4CCF5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0000">
            <a:off x="5120640" y="3108960"/>
            <a:ext cx="914400" cy="1005840"/>
          </a:xfrm>
          <a:prstGeom prst="rect">
            <a:avLst/>
          </a:prstGeom>
          <a:ln w="6350">
            <a:solidFill>
              <a:schemeClr val="bg1"/>
            </a:solidFill>
          </a:ln>
          <a:effectLst>
            <a:outerShdw blurRad="152400" dist="38100" dir="2700000" algn="tl" rotWithShape="0">
              <a:prstClr val="black">
                <a:alpha val="40000"/>
              </a:prstClr>
            </a:outerShdw>
          </a:effectLst>
        </p:spPr>
      </p:pic>
      <p:sp>
        <p:nvSpPr>
          <p:cNvPr id="42" name="TextBox 41">
            <a:extLst>
              <a:ext uri="{FF2B5EF4-FFF2-40B4-BE49-F238E27FC236}">
                <a16:creationId xmlns:a16="http://schemas.microsoft.com/office/drawing/2014/main" id="{9A8ADA5A-2F0B-6944-9732-536EEF9E8702}"/>
              </a:ext>
            </a:extLst>
          </p:cNvPr>
          <p:cNvSpPr txBox="1"/>
          <p:nvPr/>
        </p:nvSpPr>
        <p:spPr>
          <a:xfrm>
            <a:off x="830782" y="4152544"/>
            <a:ext cx="511679" cy="230832"/>
          </a:xfrm>
          <a:prstGeom prst="rect">
            <a:avLst/>
          </a:prstGeom>
          <a:noFill/>
        </p:spPr>
        <p:txBody>
          <a:bodyPr wrap="none" rtlCol="0">
            <a:spAutoFit/>
          </a:bodyPr>
          <a:lstStyle/>
          <a:p>
            <a:r>
              <a:rPr lang="en-US" sz="900" dirty="0">
                <a:latin typeface="Open Sans Light" panose="020B0306030504020204" pitchFamily="34" charset="0"/>
                <a:ea typeface="Open Sans Light" panose="020B0306030504020204" pitchFamily="34" charset="0"/>
                <a:cs typeface="Open Sans Light" panose="020B0306030504020204" pitchFamily="34" charset="0"/>
              </a:rPr>
              <a:t>Set 02</a:t>
            </a:r>
          </a:p>
        </p:txBody>
      </p:sp>
      <p:sp>
        <p:nvSpPr>
          <p:cNvPr id="43" name="TextBox 42">
            <a:extLst>
              <a:ext uri="{FF2B5EF4-FFF2-40B4-BE49-F238E27FC236}">
                <a16:creationId xmlns:a16="http://schemas.microsoft.com/office/drawing/2014/main" id="{CC7A67A6-5710-9643-9CDD-7ADA223C1714}"/>
              </a:ext>
            </a:extLst>
          </p:cNvPr>
          <p:cNvSpPr txBox="1"/>
          <p:nvPr/>
        </p:nvSpPr>
        <p:spPr>
          <a:xfrm>
            <a:off x="830782" y="6167442"/>
            <a:ext cx="511679" cy="230832"/>
          </a:xfrm>
          <a:prstGeom prst="rect">
            <a:avLst/>
          </a:prstGeom>
          <a:noFill/>
        </p:spPr>
        <p:txBody>
          <a:bodyPr wrap="none" rtlCol="0">
            <a:spAutoFit/>
          </a:bodyPr>
          <a:lstStyle/>
          <a:p>
            <a:r>
              <a:rPr lang="en-US" sz="900" dirty="0">
                <a:latin typeface="Open Sans Light" panose="020B0306030504020204" pitchFamily="34" charset="0"/>
                <a:ea typeface="Open Sans Light" panose="020B0306030504020204" pitchFamily="34" charset="0"/>
                <a:cs typeface="Open Sans Light" panose="020B0306030504020204" pitchFamily="34" charset="0"/>
              </a:rPr>
              <a:t>Set 15</a:t>
            </a:r>
          </a:p>
        </p:txBody>
      </p:sp>
      <p:sp>
        <p:nvSpPr>
          <p:cNvPr id="44" name="TextBox 43">
            <a:extLst>
              <a:ext uri="{FF2B5EF4-FFF2-40B4-BE49-F238E27FC236}">
                <a16:creationId xmlns:a16="http://schemas.microsoft.com/office/drawing/2014/main" id="{32A2B074-2B8D-684B-89C3-47906EE31DE7}"/>
              </a:ext>
            </a:extLst>
          </p:cNvPr>
          <p:cNvSpPr txBox="1"/>
          <p:nvPr/>
        </p:nvSpPr>
        <p:spPr>
          <a:xfrm>
            <a:off x="5229235" y="4157355"/>
            <a:ext cx="511679" cy="230832"/>
          </a:xfrm>
          <a:prstGeom prst="rect">
            <a:avLst/>
          </a:prstGeom>
          <a:noFill/>
        </p:spPr>
        <p:txBody>
          <a:bodyPr wrap="none" rtlCol="0">
            <a:spAutoFit/>
          </a:bodyPr>
          <a:lstStyle/>
          <a:p>
            <a:r>
              <a:rPr lang="en-US" sz="900" dirty="0">
                <a:latin typeface="Open Sans Light" panose="020B0306030504020204" pitchFamily="34" charset="0"/>
                <a:ea typeface="Open Sans Light" panose="020B0306030504020204" pitchFamily="34" charset="0"/>
                <a:cs typeface="Open Sans Light" panose="020B0306030504020204" pitchFamily="34" charset="0"/>
              </a:rPr>
              <a:t>Set 06</a:t>
            </a:r>
          </a:p>
        </p:txBody>
      </p:sp>
      <p:sp>
        <p:nvSpPr>
          <p:cNvPr id="45" name="TextBox 44">
            <a:extLst>
              <a:ext uri="{FF2B5EF4-FFF2-40B4-BE49-F238E27FC236}">
                <a16:creationId xmlns:a16="http://schemas.microsoft.com/office/drawing/2014/main" id="{DF41BAAE-CA97-AC4F-84A2-9A34B3B7335D}"/>
              </a:ext>
            </a:extLst>
          </p:cNvPr>
          <p:cNvSpPr txBox="1"/>
          <p:nvPr/>
        </p:nvSpPr>
        <p:spPr>
          <a:xfrm>
            <a:off x="5186385" y="6177789"/>
            <a:ext cx="511679" cy="230832"/>
          </a:xfrm>
          <a:prstGeom prst="rect">
            <a:avLst/>
          </a:prstGeom>
          <a:noFill/>
        </p:spPr>
        <p:txBody>
          <a:bodyPr wrap="none" rtlCol="0">
            <a:spAutoFit/>
          </a:bodyPr>
          <a:lstStyle/>
          <a:p>
            <a:r>
              <a:rPr lang="en-US" sz="900" dirty="0">
                <a:latin typeface="Open Sans Light" panose="020B0306030504020204" pitchFamily="34" charset="0"/>
                <a:ea typeface="Open Sans Light" panose="020B0306030504020204" pitchFamily="34" charset="0"/>
                <a:cs typeface="Open Sans Light" panose="020B0306030504020204" pitchFamily="34" charset="0"/>
              </a:rPr>
              <a:t>Set 27</a:t>
            </a:r>
          </a:p>
        </p:txBody>
      </p:sp>
      <p:pic>
        <p:nvPicPr>
          <p:cNvPr id="47" name="Picture 46">
            <a:extLst>
              <a:ext uri="{FF2B5EF4-FFF2-40B4-BE49-F238E27FC236}">
                <a16:creationId xmlns:a16="http://schemas.microsoft.com/office/drawing/2014/main" id="{B2FD061D-A0E2-C64D-9138-8EE84C5A85E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60720" y="4937760"/>
            <a:ext cx="3383280" cy="1778178"/>
          </a:xfrm>
          <a:prstGeom prst="rect">
            <a:avLst/>
          </a:prstGeom>
          <a:ln w="6350">
            <a:solidFill>
              <a:schemeClr val="bg1">
                <a:lumMod val="75000"/>
              </a:schemeClr>
            </a:solidFill>
          </a:ln>
          <a:effectLst>
            <a:outerShdw blurRad="152400" dist="38100" dir="13500000" algn="br" rotWithShape="0">
              <a:prstClr val="black">
                <a:alpha val="40000"/>
              </a:prstClr>
            </a:outerShdw>
          </a:effectLst>
        </p:spPr>
      </p:pic>
      <p:pic>
        <p:nvPicPr>
          <p:cNvPr id="49" name="Picture 48">
            <a:extLst>
              <a:ext uri="{FF2B5EF4-FFF2-40B4-BE49-F238E27FC236}">
                <a16:creationId xmlns:a16="http://schemas.microsoft.com/office/drawing/2014/main" id="{DADE74F3-96B5-944C-8298-E59CBB92D3D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0000">
            <a:off x="5212080" y="5120640"/>
            <a:ext cx="914400" cy="1005840"/>
          </a:xfrm>
          <a:prstGeom prst="rect">
            <a:avLst/>
          </a:prstGeom>
          <a:ln w="6350">
            <a:solidFill>
              <a:schemeClr val="bg1"/>
            </a:solidFill>
          </a:ln>
          <a:effectLst>
            <a:outerShdw blurRad="152400" dist="38100" dir="2700000" algn="tl" rotWithShape="0">
              <a:prstClr val="black">
                <a:alpha val="40000"/>
              </a:prstClr>
            </a:outerShdw>
          </a:effectLst>
        </p:spPr>
      </p:pic>
      <p:sp>
        <p:nvSpPr>
          <p:cNvPr id="50" name="TextBox 49">
            <a:extLst>
              <a:ext uri="{FF2B5EF4-FFF2-40B4-BE49-F238E27FC236}">
                <a16:creationId xmlns:a16="http://schemas.microsoft.com/office/drawing/2014/main" id="{B500E786-30B0-AB4A-BC74-DDC8F83D8F48}"/>
              </a:ext>
            </a:extLst>
          </p:cNvPr>
          <p:cNvSpPr txBox="1"/>
          <p:nvPr/>
        </p:nvSpPr>
        <p:spPr>
          <a:xfrm>
            <a:off x="1371600" y="2172712"/>
            <a:ext cx="7772400" cy="378209"/>
          </a:xfrm>
          <a:prstGeom prst="rect">
            <a:avLst/>
          </a:prstGeom>
          <a:solidFill>
            <a:srgbClr val="84BD00">
              <a:alpha val="50196"/>
            </a:srgbClr>
          </a:solidFill>
          <a:ln>
            <a:noFill/>
          </a:ln>
        </p:spPr>
        <p:txBody>
          <a:bodyPr wrap="none" lIns="91440" tIns="91440" rIns="91440" bIns="91440" rtlCol="0" anchor="ctr" anchorCtr="0">
            <a:noAutofit/>
          </a:bodyPr>
          <a:lstStyle/>
          <a:p>
            <a:pPr algn="ctr"/>
            <a:r>
              <a:rPr lang="en-US" sz="2000" b="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131 titles spread across a full scope and sequence!</a:t>
            </a:r>
          </a:p>
        </p:txBody>
      </p:sp>
      <p:pic>
        <p:nvPicPr>
          <p:cNvPr id="19" name="Picture 18">
            <a:extLst>
              <a:ext uri="{FF2B5EF4-FFF2-40B4-BE49-F238E27FC236}">
                <a16:creationId xmlns:a16="http://schemas.microsoft.com/office/drawing/2014/main" id="{ABC21708-CBC7-9B41-A875-8D3AA6B45B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71600" y="4937760"/>
            <a:ext cx="3383280" cy="1776222"/>
          </a:xfrm>
          <a:prstGeom prst="rect">
            <a:avLst/>
          </a:prstGeom>
          <a:ln>
            <a:solidFill>
              <a:schemeClr val="bg1">
                <a:lumMod val="75000"/>
              </a:schemeClr>
            </a:solidFill>
          </a:ln>
          <a:effectLst>
            <a:outerShdw blurRad="152400" dist="38100" dir="18900000" algn="bl" rotWithShape="0">
              <a:prstClr val="black">
                <a:alpha val="40000"/>
              </a:prstClr>
            </a:outerShdw>
          </a:effectLst>
        </p:spPr>
      </p:pic>
      <p:pic>
        <p:nvPicPr>
          <p:cNvPr id="23" name="Picture 22" descr="A picture containing text&#10;&#10;Description automatically generated">
            <a:extLst>
              <a:ext uri="{FF2B5EF4-FFF2-40B4-BE49-F238E27FC236}">
                <a16:creationId xmlns:a16="http://schemas.microsoft.com/office/drawing/2014/main" id="{CF292F6A-BE41-9A48-BCDB-2327FF6D8A4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80000">
            <a:off x="822960" y="5120640"/>
            <a:ext cx="914400" cy="1005840"/>
          </a:xfrm>
          <a:prstGeom prst="rect">
            <a:avLst/>
          </a:prstGeom>
          <a:ln w="12700">
            <a:solidFill>
              <a:schemeClr val="bg1"/>
            </a:solidFill>
          </a:ln>
          <a:effectLst>
            <a:outerShdw blurRad="152400" dist="38100" dir="8100000" algn="tr" rotWithShape="0">
              <a:prstClr val="black">
                <a:alpha val="40000"/>
              </a:prstClr>
            </a:outerShdw>
          </a:effectLst>
        </p:spPr>
      </p:pic>
      <p:sp>
        <p:nvSpPr>
          <p:cNvPr id="24" name="TextBox 23">
            <a:extLst>
              <a:ext uri="{FF2B5EF4-FFF2-40B4-BE49-F238E27FC236}">
                <a16:creationId xmlns:a16="http://schemas.microsoft.com/office/drawing/2014/main" id="{0EDC3682-02D7-724B-91B7-0D9BDDAE5D13}"/>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12"/>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25" name="Picture 24">
            <a:extLst>
              <a:ext uri="{FF2B5EF4-FFF2-40B4-BE49-F238E27FC236}">
                <a16:creationId xmlns:a16="http://schemas.microsoft.com/office/drawing/2014/main" id="{95A16A35-ABDD-ED4E-910D-75EA20C7E55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spTree>
    <p:extLst>
      <p:ext uri="{BB962C8B-B14F-4D97-AF65-F5344CB8AC3E}">
        <p14:creationId xmlns:p14="http://schemas.microsoft.com/office/powerpoint/2010/main" val="286732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DECFF2-CEB7-5843-A468-EE07B0058D22}"/>
              </a:ext>
            </a:extLst>
          </p:cNvPr>
          <p:cNvSpPr txBox="1"/>
          <p:nvPr/>
        </p:nvSpPr>
        <p:spPr>
          <a:xfrm>
            <a:off x="644434" y="1266724"/>
            <a:ext cx="8865326" cy="813536"/>
          </a:xfrm>
          <a:prstGeom prst="rect">
            <a:avLst/>
          </a:prstGeom>
          <a:noFill/>
        </p:spPr>
        <p:txBody>
          <a:bodyPr wrap="square" rtlCol="0">
            <a:noAutofit/>
          </a:bodyPr>
          <a:lstStyle/>
          <a:p>
            <a:pPr>
              <a:lnSpc>
                <a:spcPct val="114000"/>
              </a:lnSpc>
              <a:spcBef>
                <a:spcPts val="1200"/>
              </a:spcBef>
            </a:pPr>
            <a:r>
              <a:rPr lang="en-CA" sz="1400" dirty="0">
                <a:solidFill>
                  <a:srgbClr val="003057"/>
                </a:solidFill>
                <a:latin typeface="Open Sans" panose="020B0606030504020204" pitchFamily="34" charset="0"/>
                <a:ea typeface="Open Sans" panose="020B0606030504020204" pitchFamily="34" charset="0"/>
                <a:cs typeface="Open Sans" panose="020B0606030504020204" pitchFamily="34" charset="0"/>
              </a:rPr>
              <a:t>Bug Club Phonics Decodable Readers </a:t>
            </a:r>
            <a:r>
              <a:rPr lang="en-CA" sz="140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are organized into sets with each set focusing on particular</a:t>
            </a:r>
            <a:br>
              <a:rPr lang="en-CA" sz="140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br>
            <a:r>
              <a:rPr lang="en-CA" sz="140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letter-sound correspondences. Simpler, more common patterns are addressed first and more complex, less frequent patterns are addressed when easier skills are mastered.</a:t>
            </a:r>
          </a:p>
        </p:txBody>
      </p:sp>
      <p:sp>
        <p:nvSpPr>
          <p:cNvPr id="13" name="Rectangle 12">
            <a:extLst>
              <a:ext uri="{FF2B5EF4-FFF2-40B4-BE49-F238E27FC236}">
                <a16:creationId xmlns:a16="http://schemas.microsoft.com/office/drawing/2014/main" id="{A69C78C1-D900-7C49-89B1-8658558ADA76}"/>
              </a:ext>
            </a:extLst>
          </p:cNvPr>
          <p:cNvSpPr/>
          <p:nvPr/>
        </p:nvSpPr>
        <p:spPr>
          <a:xfrm>
            <a:off x="0" y="365760"/>
            <a:ext cx="10058400" cy="640080"/>
          </a:xfrm>
          <a:prstGeom prst="rect">
            <a:avLst/>
          </a:prstGeom>
          <a:solidFill>
            <a:srgbClr val="DFE1E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tlCol="0" anchor="ctr"/>
          <a:lstStyle/>
          <a:p>
            <a:r>
              <a:rPr lang="en-US" sz="2400" b="1" dirty="0">
                <a:solidFill>
                  <a:srgbClr val="003057"/>
                </a:solidFill>
                <a:latin typeface="Open Sans" panose="020B0606030504020204" pitchFamily="34" charset="0"/>
                <a:ea typeface="Open Sans" panose="020B0606030504020204" pitchFamily="34" charset="0"/>
                <a:cs typeface="Open Sans" panose="020B0606030504020204" pitchFamily="34" charset="0"/>
              </a:rPr>
              <a:t>Scope and Sequence</a:t>
            </a:r>
          </a:p>
        </p:txBody>
      </p:sp>
      <p:pic>
        <p:nvPicPr>
          <p:cNvPr id="6" name="Picture 2" descr="Webinar: Teaching decodable reading strategies with Bug Club Phonics">
            <a:extLst>
              <a:ext uri="{FF2B5EF4-FFF2-40B4-BE49-F238E27FC236}">
                <a16:creationId xmlns:a16="http://schemas.microsoft.com/office/drawing/2014/main" id="{0C552930-C3E0-2C4E-9624-2E2DB3086CA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EEC9D02-A71C-A14C-96A3-B5FFDC2A130A}"/>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4"/>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9" name="Picture 8">
            <a:extLst>
              <a:ext uri="{FF2B5EF4-FFF2-40B4-BE49-F238E27FC236}">
                <a16:creationId xmlns:a16="http://schemas.microsoft.com/office/drawing/2014/main" id="{3A44BE17-C869-BA4D-9475-7E46C8DB51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graphicFrame>
        <p:nvGraphicFramePr>
          <p:cNvPr id="4" name="Table 3">
            <a:extLst>
              <a:ext uri="{FF2B5EF4-FFF2-40B4-BE49-F238E27FC236}">
                <a16:creationId xmlns:a16="http://schemas.microsoft.com/office/drawing/2014/main" id="{02BD90CF-BEA2-A37A-5333-1B1CA3885ED3}"/>
              </a:ext>
            </a:extLst>
          </p:cNvPr>
          <p:cNvGraphicFramePr>
            <a:graphicFrameLocks noGrp="1"/>
          </p:cNvGraphicFramePr>
          <p:nvPr>
            <p:extLst>
              <p:ext uri="{D42A27DB-BD31-4B8C-83A1-F6EECF244321}">
                <p14:modId xmlns:p14="http://schemas.microsoft.com/office/powerpoint/2010/main" val="333260147"/>
              </p:ext>
            </p:extLst>
          </p:nvPr>
        </p:nvGraphicFramePr>
        <p:xfrm>
          <a:off x="731520" y="2286000"/>
          <a:ext cx="2743200" cy="1623060"/>
        </p:xfrm>
        <a:graphic>
          <a:graphicData uri="http://schemas.openxmlformats.org/drawingml/2006/table">
            <a:tbl>
              <a:tblPr firstRow="1" firstCol="1" bandRow="1">
                <a:tableStyleId>{5C22544A-7EE6-4342-B048-85BDC9FD1C3A}</a:tableStyleId>
              </a:tblPr>
              <a:tblGrid>
                <a:gridCol w="412989">
                  <a:extLst>
                    <a:ext uri="{9D8B030D-6E8A-4147-A177-3AD203B41FA5}">
                      <a16:colId xmlns:a16="http://schemas.microsoft.com/office/drawing/2014/main" val="2834526953"/>
                    </a:ext>
                  </a:extLst>
                </a:gridCol>
                <a:gridCol w="2330211">
                  <a:extLst>
                    <a:ext uri="{9D8B030D-6E8A-4147-A177-3AD203B41FA5}">
                      <a16:colId xmlns:a16="http://schemas.microsoft.com/office/drawing/2014/main" val="2579384764"/>
                    </a:ext>
                  </a:extLst>
                </a:gridCol>
              </a:tblGrid>
              <a:tr h="488172">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rPr>
                        <a:t>PHASE 1: Phonemic Awareness</a:t>
                      </a:r>
                    </a:p>
                    <a:p>
                      <a:pPr marL="80010" marR="0" lvl="0" indent="-8001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US" altLang="en-US" sz="900" b="0" i="0" u="none" strike="noStrike" cap="none" normalizeH="0" baseline="0" dirty="0">
                          <a:ln>
                            <a:noFill/>
                          </a:ln>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Develop listening skills, awareness of sounds</a:t>
                      </a:r>
                    </a:p>
                    <a:p>
                      <a:pPr marL="80010" marR="0" lvl="0" indent="-8001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US" altLang="en-US" sz="900" b="0" i="0" u="none" strike="noStrike" cap="none" normalizeH="0" baseline="0" dirty="0">
                          <a:ln>
                            <a:noFill/>
                          </a:ln>
                          <a:solidFill>
                            <a:sysClr val="windowText" lastClr="000000"/>
                          </a:solidFill>
                          <a:effectLst/>
                          <a:latin typeface="Open Sans Light" panose="020B0306030504020204" pitchFamily="34" charset="0"/>
                          <a:ea typeface="Open Sans Light" panose="020B0306030504020204" pitchFamily="34" charset="0"/>
                          <a:cs typeface="Open Sans Light" panose="020B0306030504020204" pitchFamily="34" charset="0"/>
                        </a:rPr>
                        <a:t>Develop awareness of rhythm and </a:t>
                      </a:r>
                      <a:r>
                        <a:rPr lang="en-US" altLang="en-US" sz="900" b="0" i="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rhyme</a:t>
                      </a:r>
                      <a:r>
                        <a:rPr kumimoji="0" lang="en-US" altLang="en-US" sz="900" b="0" i="0" u="none" strike="noStrike" cap="none" normalizeH="0" baseline="0" dirty="0">
                          <a:ln>
                            <a:noFill/>
                          </a:ln>
                          <a:solidFill>
                            <a:sysClr val="windowText" lastClr="000000"/>
                          </a:solidFill>
                          <a:effectLst/>
                          <a:latin typeface="Open Sans Light" panose="020B0306030504020204" pitchFamily="34" charset="0"/>
                          <a:ea typeface="Open Sans Light" panose="020B0306030504020204" pitchFamily="34" charset="0"/>
                          <a:cs typeface="Open Sans Light" panose="020B0306030504020204" pitchFamily="34" charset="0"/>
                        </a:rPr>
                        <a:t> in speech</a:t>
                      </a:r>
                    </a:p>
                    <a:p>
                      <a:pPr marL="80010" marR="0" lvl="0" indent="-8001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US" altLang="en-US" sz="900" b="0" i="0" u="none" strike="noStrike" cap="none" normalizeH="0" baseline="0" dirty="0">
                          <a:ln>
                            <a:noFill/>
                          </a:ln>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Develop oral blending and segmenting of sounds in words</a:t>
                      </a:r>
                    </a:p>
                  </a:txBody>
                  <a:tcPr marT="91440" marB="91440">
                    <a:solidFill>
                      <a:srgbClr val="DFE1E1"/>
                    </a:solidFill>
                  </a:tcPr>
                </a:tc>
                <a:tc hMerge="1">
                  <a:txBody>
                    <a:bodyPr/>
                    <a:lstStyle/>
                    <a:p>
                      <a:pPr marL="0" marR="0">
                        <a:spcBef>
                          <a:spcPts val="0"/>
                        </a:spcBef>
                        <a:spcAft>
                          <a:spcPts val="0"/>
                        </a:spcAft>
                      </a:pPr>
                      <a:endParaRPr lang="en-CA" sz="700" b="0" i="0" dirty="0">
                        <a:effectLst/>
                        <a:latin typeface="Open Sans" panose="020B0606030504020204" pitchFamily="34" charset="0"/>
                        <a:ea typeface="Open Sans" panose="020B0606030504020204" pitchFamily="34" charset="0"/>
                        <a:cs typeface="Open Sans" panose="020B0606030504020204" pitchFamily="34" charset="0"/>
                      </a:endParaRPr>
                    </a:p>
                  </a:txBody>
                  <a:tcPr marL="52070" marR="52070" marT="9525" marB="0" anchor="ctr">
                    <a:noFill/>
                  </a:tcPr>
                </a:tc>
                <a:extLst>
                  <a:ext uri="{0D108BD9-81ED-4DB2-BD59-A6C34878D82A}">
                    <a16:rowId xmlns:a16="http://schemas.microsoft.com/office/drawing/2014/main" val="2773091090"/>
                  </a:ext>
                </a:extLst>
              </a:tr>
              <a:tr h="228600">
                <a:tc>
                  <a:txBody>
                    <a:bodyPr/>
                    <a:lstStyle/>
                    <a:p>
                      <a:pPr marL="0" marR="0" algn="ctr">
                        <a:spcBef>
                          <a:spcPts val="0"/>
                        </a:spcBef>
                        <a:spcAft>
                          <a:spcPts val="0"/>
                        </a:spcAft>
                      </a:pPr>
                      <a:r>
                        <a:rPr lang="en-CA" sz="900" b="0" i="0" dirty="0">
                          <a:effectLst/>
                          <a:latin typeface="Open Sans" panose="020B0606030504020204" pitchFamily="34" charset="0"/>
                          <a:ea typeface="Open Sans" panose="020B0606030504020204" pitchFamily="34" charset="0"/>
                          <a:cs typeface="Open Sans" panose="020B0606030504020204" pitchFamily="34" charset="0"/>
                        </a:rPr>
                        <a:t>Set</a:t>
                      </a:r>
                    </a:p>
                  </a:txBody>
                  <a:tcPr marL="52070" marR="52070" marT="9525" marB="0" anchor="ctr">
                    <a:solidFill>
                      <a:srgbClr val="84BD00">
                        <a:alpha val="69804"/>
                      </a:srgbClr>
                    </a:solidFill>
                  </a:tcPr>
                </a:tc>
                <a:tc>
                  <a:txBody>
                    <a:bodyPr/>
                    <a:lstStyle/>
                    <a:p>
                      <a:pPr marL="0" marR="0">
                        <a:spcBef>
                          <a:spcPts val="0"/>
                        </a:spcBef>
                        <a:spcAft>
                          <a:spcPts val="0"/>
                        </a:spcAft>
                      </a:pPr>
                      <a:r>
                        <a:rPr lang="en-CA" sz="9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Letter/Sound Correspondences</a:t>
                      </a:r>
                    </a:p>
                  </a:txBody>
                  <a:tcPr marL="52070" marR="52070" marT="9525" marB="0" anchor="ctr">
                    <a:solidFill>
                      <a:srgbClr val="84BD00">
                        <a:alpha val="69804"/>
                      </a:srgbClr>
                    </a:solidFill>
                  </a:tcPr>
                </a:tc>
                <a:extLst>
                  <a:ext uri="{0D108BD9-81ED-4DB2-BD59-A6C34878D82A}">
                    <a16:rowId xmlns:a16="http://schemas.microsoft.com/office/drawing/2014/main" val="4211320225"/>
                  </a:ext>
                </a:extLst>
              </a:tr>
              <a:tr h="228600">
                <a:tc>
                  <a:txBody>
                    <a:bodyPr/>
                    <a:lstStyle/>
                    <a:p>
                      <a:pPr marL="0" marR="0" algn="ctr">
                        <a:spcBef>
                          <a:spcPts val="0"/>
                        </a:spcBef>
                        <a:spcAft>
                          <a:spcPts val="0"/>
                        </a:spcAft>
                      </a:pPr>
                      <a:r>
                        <a:rPr lang="en-CA" sz="9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01</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Wordless Books</a:t>
                      </a:r>
                    </a:p>
                  </a:txBody>
                  <a:tcPr marL="52070" marR="52070" marT="9525" marB="0" anchor="ctr">
                    <a:solidFill>
                      <a:srgbClr val="84BD00">
                        <a:alpha val="20000"/>
                      </a:srgbClr>
                    </a:solidFill>
                  </a:tcPr>
                </a:tc>
                <a:extLst>
                  <a:ext uri="{0D108BD9-81ED-4DB2-BD59-A6C34878D82A}">
                    <a16:rowId xmlns:a16="http://schemas.microsoft.com/office/drawing/2014/main" val="1091421180"/>
                  </a:ext>
                </a:extLst>
              </a:tr>
            </a:tbl>
          </a:graphicData>
        </a:graphic>
      </p:graphicFrame>
      <p:graphicFrame>
        <p:nvGraphicFramePr>
          <p:cNvPr id="7" name="Table 6">
            <a:extLst>
              <a:ext uri="{FF2B5EF4-FFF2-40B4-BE49-F238E27FC236}">
                <a16:creationId xmlns:a16="http://schemas.microsoft.com/office/drawing/2014/main" id="{24DB9527-FC6D-38C7-6624-9008B1964F3A}"/>
              </a:ext>
            </a:extLst>
          </p:cNvPr>
          <p:cNvGraphicFramePr>
            <a:graphicFrameLocks noGrp="1"/>
          </p:cNvGraphicFramePr>
          <p:nvPr>
            <p:extLst>
              <p:ext uri="{D42A27DB-BD31-4B8C-83A1-F6EECF244321}">
                <p14:modId xmlns:p14="http://schemas.microsoft.com/office/powerpoint/2010/main" val="444418152"/>
              </p:ext>
            </p:extLst>
          </p:nvPr>
        </p:nvGraphicFramePr>
        <p:xfrm>
          <a:off x="731520" y="4206240"/>
          <a:ext cx="2743200" cy="2621280"/>
        </p:xfrm>
        <a:graphic>
          <a:graphicData uri="http://schemas.openxmlformats.org/drawingml/2006/table">
            <a:tbl>
              <a:tblPr firstRow="1" firstCol="1" bandRow="1">
                <a:tableStyleId>{5C22544A-7EE6-4342-B048-85BDC9FD1C3A}</a:tableStyleId>
              </a:tblPr>
              <a:tblGrid>
                <a:gridCol w="411838">
                  <a:extLst>
                    <a:ext uri="{9D8B030D-6E8A-4147-A177-3AD203B41FA5}">
                      <a16:colId xmlns:a16="http://schemas.microsoft.com/office/drawing/2014/main" val="3424151949"/>
                    </a:ext>
                  </a:extLst>
                </a:gridCol>
                <a:gridCol w="2331362">
                  <a:extLst>
                    <a:ext uri="{9D8B030D-6E8A-4147-A177-3AD203B41FA5}">
                      <a16:colId xmlns:a16="http://schemas.microsoft.com/office/drawing/2014/main" val="2305076990"/>
                    </a:ext>
                  </a:extLst>
                </a:gridCol>
              </a:tblGrid>
              <a:tr h="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rPr>
                        <a:t>PHASE 2: Basic Phonemes (Part 1)</a:t>
                      </a:r>
                    </a:p>
                    <a:p>
                      <a:pPr marL="80010" indent="-80010" defTabSz="914400">
                        <a:spcBef>
                          <a:spcPts val="300"/>
                        </a:spcBef>
                        <a:buFont typeface="Arial" panose="020B0604020202020204" pitchFamily="34" charset="0"/>
                        <a:buChar char="•"/>
                      </a:pPr>
                      <a:r>
                        <a:rPr lang="en-US" altLang="en-US" sz="900" b="0" i="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Begin with the most common letters-sound correspondences</a:t>
                      </a:r>
                    </a:p>
                    <a:p>
                      <a:pPr marL="80010" indent="-80010" defTabSz="914400">
                        <a:spcBef>
                          <a:spcPts val="300"/>
                        </a:spcBef>
                        <a:buFont typeface="Arial" panose="020B0604020202020204" pitchFamily="34" charset="0"/>
                        <a:buChar char="•"/>
                      </a:pPr>
                      <a:r>
                        <a:rPr lang="en-US" altLang="en-US" sz="900" b="0" i="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Move from oral blending and segmentation to blending and segmenting with letters</a:t>
                      </a:r>
                    </a:p>
                    <a:p>
                      <a:pPr marL="80010" indent="-80010" defTabSz="914400">
                        <a:spcBef>
                          <a:spcPts val="300"/>
                        </a:spcBef>
                        <a:buFont typeface="Arial" panose="020B0604020202020204" pitchFamily="34" charset="0"/>
                        <a:buChar char="•"/>
                      </a:pPr>
                      <a:r>
                        <a:rPr lang="en-US" altLang="en-US" sz="900" b="0" i="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Introduce VC and CVC words and practice spelling them</a:t>
                      </a:r>
                    </a:p>
                    <a:p>
                      <a:pPr marL="80010" indent="-80010" defTabSz="914400">
                        <a:spcBef>
                          <a:spcPts val="300"/>
                        </a:spcBef>
                        <a:buFont typeface="Arial" panose="020B0604020202020204" pitchFamily="34" charset="0"/>
                        <a:buChar char="•"/>
                      </a:pPr>
                      <a:r>
                        <a:rPr lang="en-US" altLang="en-US" sz="900" b="0" i="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Introduce two-syllable words, simple captions</a:t>
                      </a:r>
                    </a:p>
                  </a:txBody>
                  <a:tcPr marT="91440" marB="91440">
                    <a:solidFill>
                      <a:srgbClr val="DFE1E1"/>
                    </a:solidFill>
                  </a:tcPr>
                </a:tc>
                <a:tc hMerge="1">
                  <a:txBody>
                    <a:bodyPr/>
                    <a:lstStyle/>
                    <a:p>
                      <a:pPr marL="0" marR="0" algn="l" defTabSz="685800" rtl="0" eaLnBrk="1" latinLnBrk="0" hangingPunct="1">
                        <a:spcBef>
                          <a:spcPts val="0"/>
                        </a:spcBef>
                        <a:spcAft>
                          <a:spcPts val="0"/>
                        </a:spcAft>
                      </a:pPr>
                      <a:endParaRPr lang="en-CA" sz="7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txBody>
                  <a:tcPr marL="52070" marR="52070" marT="9525" marB="0" anchor="ctr"/>
                </a:tc>
                <a:extLst>
                  <a:ext uri="{0D108BD9-81ED-4DB2-BD59-A6C34878D82A}">
                    <a16:rowId xmlns:a16="http://schemas.microsoft.com/office/drawing/2014/main" val="2607020420"/>
                  </a:ext>
                </a:extLst>
              </a:tr>
              <a:tr h="228600">
                <a:tc>
                  <a:txBody>
                    <a:bodyPr/>
                    <a:lstStyle/>
                    <a:p>
                      <a:pPr marL="0" marR="0" algn="ctr" defTabSz="685800" rtl="0" eaLnBrk="1" latinLnBrk="0" hangingPunct="1">
                        <a:spcBef>
                          <a:spcPts val="0"/>
                        </a:spcBef>
                        <a:spcAft>
                          <a:spcPts val="0"/>
                        </a:spcAft>
                      </a:pPr>
                      <a:r>
                        <a:rPr lang="en-CA" sz="9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Set</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Letter/Sound Correspondences</a:t>
                      </a:r>
                    </a:p>
                  </a:txBody>
                  <a:tcPr marL="52070" marR="52070" marT="9525" marB="0" anchor="ctr">
                    <a:solidFill>
                      <a:srgbClr val="84BD00">
                        <a:alpha val="69804"/>
                      </a:srgbClr>
                    </a:solidFill>
                  </a:tcPr>
                </a:tc>
                <a:extLst>
                  <a:ext uri="{0D108BD9-81ED-4DB2-BD59-A6C34878D82A}">
                    <a16:rowId xmlns:a16="http://schemas.microsoft.com/office/drawing/2014/main" val="2219873343"/>
                  </a:ext>
                </a:extLst>
              </a:tr>
              <a:tr h="228600">
                <a:tc>
                  <a:txBody>
                    <a:bodyPr/>
                    <a:lstStyle/>
                    <a:p>
                      <a:pPr marL="0" marR="0" algn="ctr">
                        <a:spcBef>
                          <a:spcPts val="0"/>
                        </a:spcBef>
                        <a:spcAft>
                          <a:spcPts val="0"/>
                        </a:spcAft>
                      </a:pPr>
                      <a:r>
                        <a:rPr lang="en-CA" sz="9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02</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s,  a,  t,  p,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i</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n,  m,  d</a:t>
                      </a:r>
                    </a:p>
                  </a:txBody>
                  <a:tcPr marL="52070" marR="52070" marT="9525" marB="0" anchor="ctr">
                    <a:solidFill>
                      <a:srgbClr val="84BD00">
                        <a:alpha val="20000"/>
                      </a:srgbClr>
                    </a:solidFill>
                  </a:tcPr>
                </a:tc>
                <a:extLst>
                  <a:ext uri="{0D108BD9-81ED-4DB2-BD59-A6C34878D82A}">
                    <a16:rowId xmlns:a16="http://schemas.microsoft.com/office/drawing/2014/main" val="3070650357"/>
                  </a:ext>
                </a:extLst>
              </a:tr>
              <a:tr h="228600">
                <a:tc>
                  <a:txBody>
                    <a:bodyPr/>
                    <a:lstStyle/>
                    <a:p>
                      <a:pPr marL="0" marR="0" algn="ctr">
                        <a:spcBef>
                          <a:spcPts val="0"/>
                        </a:spcBef>
                        <a:spcAft>
                          <a:spcPts val="0"/>
                        </a:spcAft>
                      </a:pPr>
                      <a:r>
                        <a:rPr lang="en-CA" sz="9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03</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g,  o,  c,  k</a:t>
                      </a:r>
                    </a:p>
                  </a:txBody>
                  <a:tcPr marL="52070" marR="52070" marT="9525" marB="0" anchor="ctr">
                    <a:solidFill>
                      <a:srgbClr val="84BD00">
                        <a:alpha val="29804"/>
                      </a:srgbClr>
                    </a:solidFill>
                  </a:tcPr>
                </a:tc>
                <a:extLst>
                  <a:ext uri="{0D108BD9-81ED-4DB2-BD59-A6C34878D82A}">
                    <a16:rowId xmlns:a16="http://schemas.microsoft.com/office/drawing/2014/main" val="2441934922"/>
                  </a:ext>
                </a:extLst>
              </a:tr>
              <a:tr h="228600">
                <a:tc>
                  <a:txBody>
                    <a:bodyPr/>
                    <a:lstStyle/>
                    <a:p>
                      <a:pPr marL="0" marR="0" algn="ctr">
                        <a:spcBef>
                          <a:spcPts val="0"/>
                        </a:spcBef>
                        <a:spcAft>
                          <a:spcPts val="0"/>
                        </a:spcAft>
                      </a:pPr>
                      <a:r>
                        <a:rPr lang="en-CA" sz="9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04</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ck,  e,  u,  r</a:t>
                      </a:r>
                    </a:p>
                  </a:txBody>
                  <a:tcPr marL="52070" marR="52070" marT="9525" marB="0" anchor="ctr">
                    <a:solidFill>
                      <a:srgbClr val="84BD00">
                        <a:alpha val="20000"/>
                      </a:srgbClr>
                    </a:solidFill>
                  </a:tcPr>
                </a:tc>
                <a:extLst>
                  <a:ext uri="{0D108BD9-81ED-4DB2-BD59-A6C34878D82A}">
                    <a16:rowId xmlns:a16="http://schemas.microsoft.com/office/drawing/2014/main" val="816037924"/>
                  </a:ext>
                </a:extLst>
              </a:tr>
              <a:tr h="228600">
                <a:tc>
                  <a:txBody>
                    <a:bodyPr/>
                    <a:lstStyle/>
                    <a:p>
                      <a:pPr marL="0" marR="0" algn="ctr">
                        <a:spcBef>
                          <a:spcPts val="0"/>
                        </a:spcBef>
                        <a:spcAft>
                          <a:spcPts val="0"/>
                        </a:spcAft>
                      </a:pPr>
                      <a:r>
                        <a:rPr lang="en-CA" sz="9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05</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h,  b,  f,  ff,  l,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ll</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ss</a:t>
                      </a:r>
                    </a:p>
                  </a:txBody>
                  <a:tcPr marL="52070" marR="52070" marT="9525" marB="0" anchor="ctr">
                    <a:solidFill>
                      <a:srgbClr val="84BD00">
                        <a:alpha val="29804"/>
                      </a:srgbClr>
                    </a:solidFill>
                  </a:tcPr>
                </a:tc>
                <a:extLst>
                  <a:ext uri="{0D108BD9-81ED-4DB2-BD59-A6C34878D82A}">
                    <a16:rowId xmlns:a16="http://schemas.microsoft.com/office/drawing/2014/main" val="2807620133"/>
                  </a:ext>
                </a:extLst>
              </a:tr>
            </a:tbl>
          </a:graphicData>
        </a:graphic>
      </p:graphicFrame>
      <p:graphicFrame>
        <p:nvGraphicFramePr>
          <p:cNvPr id="10" name="Table 9">
            <a:extLst>
              <a:ext uri="{FF2B5EF4-FFF2-40B4-BE49-F238E27FC236}">
                <a16:creationId xmlns:a16="http://schemas.microsoft.com/office/drawing/2014/main" id="{305B12FE-855C-9685-4C9C-E601E3A59DA5}"/>
              </a:ext>
            </a:extLst>
          </p:cNvPr>
          <p:cNvGraphicFramePr>
            <a:graphicFrameLocks noGrp="1"/>
          </p:cNvGraphicFramePr>
          <p:nvPr>
            <p:extLst>
              <p:ext uri="{D42A27DB-BD31-4B8C-83A1-F6EECF244321}">
                <p14:modId xmlns:p14="http://schemas.microsoft.com/office/powerpoint/2010/main" val="1718960729"/>
              </p:ext>
            </p:extLst>
          </p:nvPr>
        </p:nvGraphicFramePr>
        <p:xfrm>
          <a:off x="3749040" y="2286000"/>
          <a:ext cx="2743200" cy="2903220"/>
        </p:xfrm>
        <a:graphic>
          <a:graphicData uri="http://schemas.openxmlformats.org/drawingml/2006/table">
            <a:tbl>
              <a:tblPr firstRow="1" firstCol="1" bandRow="1">
                <a:tableStyleId>{5C22544A-7EE6-4342-B048-85BDC9FD1C3A}</a:tableStyleId>
              </a:tblPr>
              <a:tblGrid>
                <a:gridCol w="411838">
                  <a:extLst>
                    <a:ext uri="{9D8B030D-6E8A-4147-A177-3AD203B41FA5}">
                      <a16:colId xmlns:a16="http://schemas.microsoft.com/office/drawing/2014/main" val="2314445748"/>
                    </a:ext>
                  </a:extLst>
                </a:gridCol>
                <a:gridCol w="2331362">
                  <a:extLst>
                    <a:ext uri="{9D8B030D-6E8A-4147-A177-3AD203B41FA5}">
                      <a16:colId xmlns:a16="http://schemas.microsoft.com/office/drawing/2014/main" val="918947067"/>
                    </a:ext>
                  </a:extLst>
                </a:gridCol>
              </a:tblGrid>
              <a:tr h="0">
                <a:tc gridSpan="2">
                  <a:txBody>
                    <a:bodyPr/>
                    <a:lstStyle/>
                    <a:p>
                      <a:pPr defTabSz="914400"/>
                      <a:r>
                        <a:rPr kumimoji="0" lang="en-US" altLang="en-US" sz="1200" b="1" i="0" u="none" strike="noStrike" cap="none" normalizeH="0" baseline="0" dirty="0">
                          <a:ln>
                            <a:noFill/>
                          </a:ln>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rPr>
                        <a:t>PHASE 3: Basic Phonemes (Part 2)</a:t>
                      </a:r>
                      <a:endParaRPr lang="en-US" altLang="en-US" sz="1200" b="1" i="0"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80010" indent="-80010" defTabSz="914400">
                        <a:spcBef>
                          <a:spcPts val="300"/>
                        </a:spcBef>
                        <a:buFont typeface="Arial" panose="020B0604020202020204" pitchFamily="34" charset="0"/>
                        <a:buChar char="•"/>
                      </a:pPr>
                      <a:r>
                        <a:rPr lang="en-US" altLang="en-US" sz="9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Teach more letter-sound correspondences, most with two letters</a:t>
                      </a:r>
                    </a:p>
                    <a:p>
                      <a:pPr marL="80010" indent="-80010" defTabSz="914400">
                        <a:spcBef>
                          <a:spcPts val="300"/>
                        </a:spcBef>
                        <a:buFont typeface="Arial" panose="020B0604020202020204" pitchFamily="34" charset="0"/>
                        <a:buChar char="•"/>
                      </a:pPr>
                      <a:r>
                        <a:rPr lang="en-US" altLang="en-US" sz="9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Practice CVC blending and segmentation </a:t>
                      </a:r>
                    </a:p>
                    <a:p>
                      <a:pPr marL="80010" indent="-80010" defTabSz="914400">
                        <a:spcBef>
                          <a:spcPts val="300"/>
                        </a:spcBef>
                        <a:buFont typeface="Arial" panose="020B0604020202020204" pitchFamily="34" charset="0"/>
                        <a:buChar char="•"/>
                      </a:pPr>
                      <a:r>
                        <a:rPr lang="en-US" altLang="en-US" sz="9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Apply knowledge of blending and segmenting to reading and spelling simple two-syllable words and captions</a:t>
                      </a:r>
                    </a:p>
                  </a:txBody>
                  <a:tcPr marT="91440" marB="91440">
                    <a:solidFill>
                      <a:srgbClr val="DFE1E1"/>
                    </a:solidFill>
                  </a:tcPr>
                </a:tc>
                <a:tc hMerge="1">
                  <a:txBody>
                    <a:bodyPr/>
                    <a:lstStyle/>
                    <a:p>
                      <a:pPr marL="0" marR="0" algn="l" defTabSz="685800" rtl="0" eaLnBrk="1" latinLnBrk="0" hangingPunct="1">
                        <a:spcBef>
                          <a:spcPts val="0"/>
                        </a:spcBef>
                        <a:spcAft>
                          <a:spcPts val="0"/>
                        </a:spcAft>
                      </a:pPr>
                      <a:endParaRPr lang="en-CA" sz="7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txBody>
                  <a:tcPr marL="52070" marR="52070" marT="9525" marB="0" anchor="ctr"/>
                </a:tc>
                <a:extLst>
                  <a:ext uri="{0D108BD9-81ED-4DB2-BD59-A6C34878D82A}">
                    <a16:rowId xmlns:a16="http://schemas.microsoft.com/office/drawing/2014/main" val="740998823"/>
                  </a:ext>
                </a:extLst>
              </a:tr>
              <a:tr h="228600">
                <a:tc>
                  <a:txBody>
                    <a:bodyPr/>
                    <a:lstStyle/>
                    <a:p>
                      <a:pPr marL="0" marR="0" algn="ctr" defTabSz="685800" rtl="0" eaLnBrk="1" latinLnBrk="0" hangingPunct="1">
                        <a:spcBef>
                          <a:spcPts val="0"/>
                        </a:spcBef>
                        <a:spcAft>
                          <a:spcPts val="0"/>
                        </a:spcAft>
                      </a:pPr>
                      <a:r>
                        <a:rPr lang="en-CA" sz="9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Set</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Letter/Sound Correspondences</a:t>
                      </a:r>
                    </a:p>
                  </a:txBody>
                  <a:tcPr marL="52070" marR="52070" marT="9525" marB="0" anchor="ctr">
                    <a:solidFill>
                      <a:srgbClr val="84BD00">
                        <a:alpha val="69804"/>
                      </a:srgbClr>
                    </a:solidFill>
                  </a:tcPr>
                </a:tc>
                <a:extLst>
                  <a:ext uri="{0D108BD9-81ED-4DB2-BD59-A6C34878D82A}">
                    <a16:rowId xmlns:a16="http://schemas.microsoft.com/office/drawing/2014/main" val="1244903161"/>
                  </a:ext>
                </a:extLst>
              </a:tr>
              <a:tr h="228600">
                <a:tc>
                  <a:txBody>
                    <a:bodyPr/>
                    <a:lstStyle/>
                    <a:p>
                      <a:pPr marL="0" marR="0" algn="ctr">
                        <a:spcBef>
                          <a:spcPts val="0"/>
                        </a:spcBef>
                        <a:spcAft>
                          <a:spcPts val="0"/>
                        </a:spcAft>
                      </a:pPr>
                      <a:r>
                        <a:rPr lang="en-CA" sz="9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06</a:t>
                      </a:r>
                    </a:p>
                  </a:txBody>
                  <a:tcPr marL="52070" marR="52070" marT="9525" marB="0" anchor="ctr">
                    <a:solidFill>
                      <a:srgbClr val="84BD00">
                        <a:alpha val="69804"/>
                      </a:srgbClr>
                    </a:solidFill>
                  </a:tcPr>
                </a:tc>
                <a:tc>
                  <a:txBody>
                    <a:bodyPr/>
                    <a:lstStyle/>
                    <a:p>
                      <a:pPr marL="0" marR="0">
                        <a:spcBef>
                          <a:spcPts val="0"/>
                        </a:spcBef>
                        <a:spcAft>
                          <a:spcPts val="0"/>
                        </a:spcAft>
                      </a:pP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j,  v,  w,  x</a:t>
                      </a:r>
                    </a:p>
                  </a:txBody>
                  <a:tcPr marL="52070" marR="52070" marT="9525" marB="0" anchor="ctr">
                    <a:solidFill>
                      <a:srgbClr val="84BD00">
                        <a:alpha val="20000"/>
                      </a:srgbClr>
                    </a:solidFill>
                  </a:tcPr>
                </a:tc>
                <a:extLst>
                  <a:ext uri="{0D108BD9-81ED-4DB2-BD59-A6C34878D82A}">
                    <a16:rowId xmlns:a16="http://schemas.microsoft.com/office/drawing/2014/main" val="124904576"/>
                  </a:ext>
                </a:extLst>
              </a:tr>
              <a:tr h="228600">
                <a:tc>
                  <a:txBody>
                    <a:bodyPr/>
                    <a:lstStyle/>
                    <a:p>
                      <a:pPr marL="0" marR="0" algn="ctr">
                        <a:spcBef>
                          <a:spcPts val="0"/>
                        </a:spcBef>
                        <a:spcAft>
                          <a:spcPts val="0"/>
                        </a:spcAft>
                      </a:pPr>
                      <a:r>
                        <a:rPr lang="en-CA" sz="9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07</a:t>
                      </a:r>
                    </a:p>
                  </a:txBody>
                  <a:tcPr marL="52070" marR="52070" marT="9525" marB="0" anchor="ctr">
                    <a:solidFill>
                      <a:srgbClr val="84BD00">
                        <a:alpha val="69804"/>
                      </a:srgbClr>
                    </a:solidFill>
                  </a:tcPr>
                </a:tc>
                <a:tc>
                  <a:txBody>
                    <a:bodyPr/>
                    <a:lstStyle/>
                    <a:p>
                      <a:pPr marL="0" marR="0">
                        <a:spcBef>
                          <a:spcPts val="0"/>
                        </a:spcBef>
                        <a:spcAft>
                          <a:spcPts val="0"/>
                        </a:spcAft>
                      </a:pP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y,  z,  </a:t>
                      </a: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zz</a:t>
                      </a: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qu</a:t>
                      </a:r>
                      <a:endPar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52070" marR="52070" marT="9525" marB="0" anchor="ctr">
                    <a:solidFill>
                      <a:srgbClr val="84BD00">
                        <a:alpha val="29804"/>
                      </a:srgbClr>
                    </a:solidFill>
                  </a:tcPr>
                </a:tc>
                <a:extLst>
                  <a:ext uri="{0D108BD9-81ED-4DB2-BD59-A6C34878D82A}">
                    <a16:rowId xmlns:a16="http://schemas.microsoft.com/office/drawing/2014/main" val="4067468486"/>
                  </a:ext>
                </a:extLst>
              </a:tr>
              <a:tr h="228600">
                <a:tc>
                  <a:txBody>
                    <a:bodyPr/>
                    <a:lstStyle/>
                    <a:p>
                      <a:pPr marL="0" marR="0" algn="ctr">
                        <a:spcBef>
                          <a:spcPts val="0"/>
                        </a:spcBef>
                        <a:spcAft>
                          <a:spcPts val="0"/>
                        </a:spcAft>
                      </a:pPr>
                      <a:r>
                        <a:rPr lang="en-CA" sz="9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08</a:t>
                      </a:r>
                    </a:p>
                  </a:txBody>
                  <a:tcPr marL="52070" marR="52070" marT="9525" marB="0" anchor="ctr">
                    <a:solidFill>
                      <a:srgbClr val="84BD00">
                        <a:alpha val="69804"/>
                      </a:srgbClr>
                    </a:solidFill>
                  </a:tcPr>
                </a:tc>
                <a:tc>
                  <a:txBody>
                    <a:bodyPr/>
                    <a:lstStyle/>
                    <a:p>
                      <a:pPr marL="0" marR="0">
                        <a:spcBef>
                          <a:spcPts val="0"/>
                        </a:spcBef>
                        <a:spcAft>
                          <a:spcPts val="0"/>
                        </a:spcAft>
                      </a:pP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ch</a:t>
                      </a: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sh</a:t>
                      </a: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th</a:t>
                      </a: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  ng</a:t>
                      </a:r>
                    </a:p>
                  </a:txBody>
                  <a:tcPr marL="52070" marR="52070" marT="9525" marB="0" anchor="ctr">
                    <a:solidFill>
                      <a:srgbClr val="84BD00">
                        <a:alpha val="20000"/>
                      </a:srgbClr>
                    </a:solidFill>
                  </a:tcPr>
                </a:tc>
                <a:extLst>
                  <a:ext uri="{0D108BD9-81ED-4DB2-BD59-A6C34878D82A}">
                    <a16:rowId xmlns:a16="http://schemas.microsoft.com/office/drawing/2014/main" val="3791608451"/>
                  </a:ext>
                </a:extLst>
              </a:tr>
              <a:tr h="228600">
                <a:tc>
                  <a:txBody>
                    <a:bodyPr/>
                    <a:lstStyle/>
                    <a:p>
                      <a:pPr marL="0" marR="0" algn="ctr">
                        <a:spcBef>
                          <a:spcPts val="0"/>
                        </a:spcBef>
                        <a:spcAft>
                          <a:spcPts val="0"/>
                        </a:spcAft>
                      </a:pPr>
                      <a:r>
                        <a:rPr lang="en-CA" sz="9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09</a:t>
                      </a:r>
                    </a:p>
                  </a:txBody>
                  <a:tcPr marL="52070" marR="52070" marT="9525" marB="0" anchor="ctr">
                    <a:solidFill>
                      <a:srgbClr val="84BD00">
                        <a:alpha val="69804"/>
                      </a:srgbClr>
                    </a:solidFill>
                  </a:tcPr>
                </a:tc>
                <a:tc>
                  <a:txBody>
                    <a:bodyPr/>
                    <a:lstStyle/>
                    <a:p>
                      <a:pPr marL="0" marR="0">
                        <a:spcBef>
                          <a:spcPts val="0"/>
                        </a:spcBef>
                        <a:spcAft>
                          <a:spcPts val="0"/>
                        </a:spcAft>
                      </a:pP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ai,  </a:t>
                      </a: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ee</a:t>
                      </a: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igh</a:t>
                      </a: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oa</a:t>
                      </a: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oo</a:t>
                      </a: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 (long), </a:t>
                      </a: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oo</a:t>
                      </a: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 (short)</a:t>
                      </a:r>
                    </a:p>
                  </a:txBody>
                  <a:tcPr marL="52070" marR="52070" marT="9525" marB="0" anchor="ctr">
                    <a:solidFill>
                      <a:srgbClr val="84BD00">
                        <a:alpha val="29804"/>
                      </a:srgbClr>
                    </a:solidFill>
                  </a:tcPr>
                </a:tc>
                <a:extLst>
                  <a:ext uri="{0D108BD9-81ED-4DB2-BD59-A6C34878D82A}">
                    <a16:rowId xmlns:a16="http://schemas.microsoft.com/office/drawing/2014/main" val="4182800691"/>
                  </a:ext>
                </a:extLst>
              </a:tr>
              <a:tr h="228600">
                <a:tc>
                  <a:txBody>
                    <a:bodyPr/>
                    <a:lstStyle/>
                    <a:p>
                      <a:pPr marL="0" marR="0" algn="ctr">
                        <a:spcBef>
                          <a:spcPts val="0"/>
                        </a:spcBef>
                        <a:spcAft>
                          <a:spcPts val="0"/>
                        </a:spcAft>
                      </a:pPr>
                      <a:r>
                        <a:rPr lang="en-CA" sz="9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10</a:t>
                      </a:r>
                    </a:p>
                  </a:txBody>
                  <a:tcPr marL="52070" marR="52070" marT="9525" marB="0" anchor="ctr">
                    <a:solidFill>
                      <a:srgbClr val="84BD00">
                        <a:alpha val="69804"/>
                      </a:srgbClr>
                    </a:solidFill>
                  </a:tcPr>
                </a:tc>
                <a:tc>
                  <a:txBody>
                    <a:bodyPr/>
                    <a:lstStyle/>
                    <a:p>
                      <a:pPr marL="0" marR="0">
                        <a:spcBef>
                          <a:spcPts val="0"/>
                        </a:spcBef>
                        <a:spcAft>
                          <a:spcPts val="0"/>
                        </a:spcAft>
                      </a:pP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ar</a:t>
                      </a: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  or,  </a:t>
                      </a:r>
                      <a:r>
                        <a:rPr lang="en-CA" sz="900" b="0" i="0" dirty="0" err="1">
                          <a:effectLst/>
                          <a:latin typeface="Open Sans Light" panose="020B0306030504020204" pitchFamily="34" charset="0"/>
                          <a:ea typeface="Open Sans Light" panose="020B0306030504020204" pitchFamily="34" charset="0"/>
                          <a:cs typeface="Open Sans Light" panose="020B0306030504020204" pitchFamily="34" charset="0"/>
                        </a:rPr>
                        <a:t>ur</a:t>
                      </a:r>
                      <a:r>
                        <a:rPr lang="en-CA" sz="900" b="0" i="0" dirty="0">
                          <a:effectLst/>
                          <a:latin typeface="Open Sans Light" panose="020B0306030504020204" pitchFamily="34" charset="0"/>
                          <a:ea typeface="Open Sans Light" panose="020B0306030504020204" pitchFamily="34" charset="0"/>
                          <a:cs typeface="Open Sans Light" panose="020B0306030504020204" pitchFamily="34" charset="0"/>
                        </a:rPr>
                        <a:t>,  ow,  oi</a:t>
                      </a:r>
                    </a:p>
                  </a:txBody>
                  <a:tcPr marL="52070" marR="52070" marT="9525" marB="0" anchor="ctr">
                    <a:solidFill>
                      <a:srgbClr val="84BD00">
                        <a:alpha val="20000"/>
                      </a:srgbClr>
                    </a:solidFill>
                  </a:tcPr>
                </a:tc>
                <a:extLst>
                  <a:ext uri="{0D108BD9-81ED-4DB2-BD59-A6C34878D82A}">
                    <a16:rowId xmlns:a16="http://schemas.microsoft.com/office/drawing/2014/main" val="3973285999"/>
                  </a:ext>
                </a:extLst>
              </a:tr>
              <a:tr h="228600">
                <a:tc>
                  <a:txBody>
                    <a:bodyPr/>
                    <a:lstStyle/>
                    <a:p>
                      <a:pPr marL="0" marR="0" algn="ctr">
                        <a:spcBef>
                          <a:spcPts val="0"/>
                        </a:spcBef>
                        <a:spcAft>
                          <a:spcPts val="0"/>
                        </a:spcAft>
                      </a:pPr>
                      <a:r>
                        <a:rPr lang="en-CA" sz="7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11</a:t>
                      </a:r>
                    </a:p>
                  </a:txBody>
                  <a:tcPr marL="52070" marR="52070" marT="9525" marB="0" anchor="ctr">
                    <a:solidFill>
                      <a:srgbClr val="84BD00">
                        <a:alpha val="69804"/>
                      </a:srgbClr>
                    </a:solidFill>
                  </a:tcPr>
                </a:tc>
                <a:tc>
                  <a:txBody>
                    <a:bodyPr/>
                    <a:lstStyle/>
                    <a:p>
                      <a:pPr marL="0" marR="0">
                        <a:spcBef>
                          <a:spcPts val="0"/>
                        </a:spcBef>
                        <a:spcAft>
                          <a:spcPts val="0"/>
                        </a:spcAft>
                      </a:pPr>
                      <a:r>
                        <a:rPr lang="en-CA" sz="700" b="0" i="0" dirty="0">
                          <a:effectLst/>
                          <a:latin typeface="Open Sans Light" panose="020B0306030504020204" pitchFamily="34" charset="0"/>
                          <a:ea typeface="Open Sans Light" panose="020B0306030504020204" pitchFamily="34" charset="0"/>
                          <a:cs typeface="Open Sans Light" panose="020B0306030504020204" pitchFamily="34" charset="0"/>
                        </a:rPr>
                        <a:t>ear,  air,  </a:t>
                      </a:r>
                      <a:r>
                        <a:rPr lang="en-CA" sz="700" b="0" i="0" dirty="0" err="1">
                          <a:effectLst/>
                          <a:latin typeface="Open Sans Light" panose="020B0306030504020204" pitchFamily="34" charset="0"/>
                          <a:ea typeface="Open Sans Light" panose="020B0306030504020204" pitchFamily="34" charset="0"/>
                          <a:cs typeface="Open Sans Light" panose="020B0306030504020204" pitchFamily="34" charset="0"/>
                        </a:rPr>
                        <a:t>ure</a:t>
                      </a:r>
                      <a:r>
                        <a:rPr lang="en-CA" sz="700" b="0" i="0" dirty="0">
                          <a:effectLst/>
                          <a:latin typeface="Open Sans Light" panose="020B0306030504020204" pitchFamily="34" charset="0"/>
                          <a:ea typeface="Open Sans Light" panose="020B0306030504020204" pitchFamily="34" charset="0"/>
                          <a:cs typeface="Open Sans Light" panose="020B0306030504020204" pitchFamily="34" charset="0"/>
                        </a:rPr>
                        <a:t>,  er</a:t>
                      </a:r>
                    </a:p>
                  </a:txBody>
                  <a:tcPr marL="52070" marR="52070" marT="9525" marB="0" anchor="ctr">
                    <a:solidFill>
                      <a:srgbClr val="84BD00">
                        <a:alpha val="29804"/>
                      </a:srgbClr>
                    </a:solidFill>
                  </a:tcPr>
                </a:tc>
                <a:extLst>
                  <a:ext uri="{0D108BD9-81ED-4DB2-BD59-A6C34878D82A}">
                    <a16:rowId xmlns:a16="http://schemas.microsoft.com/office/drawing/2014/main" val="628846414"/>
                  </a:ext>
                </a:extLst>
              </a:tr>
            </a:tbl>
          </a:graphicData>
        </a:graphic>
      </p:graphicFrame>
      <p:graphicFrame>
        <p:nvGraphicFramePr>
          <p:cNvPr id="11" name="Table 10">
            <a:extLst>
              <a:ext uri="{FF2B5EF4-FFF2-40B4-BE49-F238E27FC236}">
                <a16:creationId xmlns:a16="http://schemas.microsoft.com/office/drawing/2014/main" id="{F2EDC656-9127-65AA-0569-6EF5E1F43747}"/>
              </a:ext>
            </a:extLst>
          </p:cNvPr>
          <p:cNvGraphicFramePr>
            <a:graphicFrameLocks noGrp="1"/>
          </p:cNvGraphicFramePr>
          <p:nvPr>
            <p:extLst>
              <p:ext uri="{D42A27DB-BD31-4B8C-83A1-F6EECF244321}">
                <p14:modId xmlns:p14="http://schemas.microsoft.com/office/powerpoint/2010/main" val="746057978"/>
              </p:ext>
            </p:extLst>
          </p:nvPr>
        </p:nvGraphicFramePr>
        <p:xfrm>
          <a:off x="3749040" y="5394960"/>
          <a:ext cx="2743200" cy="1432560"/>
        </p:xfrm>
        <a:graphic>
          <a:graphicData uri="http://schemas.openxmlformats.org/drawingml/2006/table">
            <a:tbl>
              <a:tblPr firstRow="1" firstCol="1" bandRow="1">
                <a:tableStyleId>{5C22544A-7EE6-4342-B048-85BDC9FD1C3A}</a:tableStyleId>
              </a:tblPr>
              <a:tblGrid>
                <a:gridCol w="404394">
                  <a:extLst>
                    <a:ext uri="{9D8B030D-6E8A-4147-A177-3AD203B41FA5}">
                      <a16:colId xmlns:a16="http://schemas.microsoft.com/office/drawing/2014/main" val="2614083676"/>
                    </a:ext>
                  </a:extLst>
                </a:gridCol>
                <a:gridCol w="2338806">
                  <a:extLst>
                    <a:ext uri="{9D8B030D-6E8A-4147-A177-3AD203B41FA5}">
                      <a16:colId xmlns:a16="http://schemas.microsoft.com/office/drawing/2014/main" val="1773933601"/>
                    </a:ext>
                  </a:extLst>
                </a:gridCol>
              </a:tblGrid>
              <a:tr h="833116">
                <a:tc gridSpan="2">
                  <a:txBody>
                    <a:bodyPr/>
                    <a:lstStyle/>
                    <a:p>
                      <a:pPr defTabSz="914400"/>
                      <a:r>
                        <a:rPr lang="en-US" altLang="en-US" sz="1200" b="1" i="0"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PHASE 4: Consolidation</a:t>
                      </a:r>
                    </a:p>
                    <a:p>
                      <a:pPr marL="80010" indent="-80010" defTabSz="914400">
                        <a:spcBef>
                          <a:spcPts val="300"/>
                        </a:spcBef>
                        <a:buFont typeface="Arial" panose="020B0604020202020204" pitchFamily="34" charset="0"/>
                        <a:buChar char="•"/>
                      </a:pPr>
                      <a:r>
                        <a:rPr lang="en-US" altLang="en-US" sz="9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Consolidate knowledge of graphemes in reading and spelling words containing adjacent consonants and polysyllabic words</a:t>
                      </a:r>
                    </a:p>
                  </a:txBody>
                  <a:tcPr marT="91440" marB="91440">
                    <a:solidFill>
                      <a:srgbClr val="DFE1E1"/>
                    </a:solidFill>
                  </a:tcPr>
                </a:tc>
                <a:tc hMerge="1">
                  <a:txBody>
                    <a:bodyPr/>
                    <a:lstStyle/>
                    <a:p>
                      <a:pPr marL="0" marR="0" algn="l" defTabSz="685800" rtl="0" eaLnBrk="1" latinLnBrk="0" hangingPunct="1">
                        <a:spcBef>
                          <a:spcPts val="0"/>
                        </a:spcBef>
                        <a:spcAft>
                          <a:spcPts val="0"/>
                        </a:spcAft>
                      </a:pPr>
                      <a:endParaRPr lang="en-CA" sz="7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txBody>
                  <a:tcPr marL="52070" marR="52070" marT="9525" marB="0" anchor="ctr"/>
                </a:tc>
                <a:extLst>
                  <a:ext uri="{0D108BD9-81ED-4DB2-BD59-A6C34878D82A}">
                    <a16:rowId xmlns:a16="http://schemas.microsoft.com/office/drawing/2014/main" val="3058180976"/>
                  </a:ext>
                </a:extLst>
              </a:tr>
              <a:tr h="193326">
                <a:tc>
                  <a:txBody>
                    <a:bodyPr/>
                    <a:lstStyle/>
                    <a:p>
                      <a:pPr marL="0" marR="0" algn="l" defTabSz="685800" rtl="0" eaLnBrk="1" latinLnBrk="0" hangingPunct="1">
                        <a:spcBef>
                          <a:spcPts val="0"/>
                        </a:spcBef>
                        <a:spcAft>
                          <a:spcPts val="0"/>
                        </a:spcAft>
                      </a:pPr>
                      <a:r>
                        <a:rPr lang="en-CA" sz="9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Set</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Letter/Sound Correspondences</a:t>
                      </a:r>
                    </a:p>
                  </a:txBody>
                  <a:tcPr marL="52070" marR="52070" marT="9525" marB="0" anchor="ctr">
                    <a:solidFill>
                      <a:srgbClr val="84BD00">
                        <a:alpha val="69804"/>
                      </a:srgbClr>
                    </a:solidFill>
                  </a:tcPr>
                </a:tc>
                <a:extLst>
                  <a:ext uri="{0D108BD9-81ED-4DB2-BD59-A6C34878D82A}">
                    <a16:rowId xmlns:a16="http://schemas.microsoft.com/office/drawing/2014/main" val="1621229094"/>
                  </a:ext>
                </a:extLst>
              </a:tr>
              <a:tr h="406118">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12</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Adjacent consonants</a:t>
                      </a:r>
                      <a:b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cvcc</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ccvc</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ccvcc</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cccvc</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cccvcc</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52070" marR="52070" marT="9525" marB="0" anchor="ctr">
                    <a:solidFill>
                      <a:srgbClr val="84BD00">
                        <a:alpha val="20000"/>
                      </a:srgbClr>
                    </a:solidFill>
                  </a:tcPr>
                </a:tc>
                <a:extLst>
                  <a:ext uri="{0D108BD9-81ED-4DB2-BD59-A6C34878D82A}">
                    <a16:rowId xmlns:a16="http://schemas.microsoft.com/office/drawing/2014/main" val="1414772849"/>
                  </a:ext>
                </a:extLst>
              </a:tr>
            </a:tbl>
          </a:graphicData>
        </a:graphic>
      </p:graphicFrame>
      <p:graphicFrame>
        <p:nvGraphicFramePr>
          <p:cNvPr id="12" name="Table 11">
            <a:extLst>
              <a:ext uri="{FF2B5EF4-FFF2-40B4-BE49-F238E27FC236}">
                <a16:creationId xmlns:a16="http://schemas.microsoft.com/office/drawing/2014/main" id="{7F6BC14C-5FEE-532D-CCEF-5D999905AE82}"/>
              </a:ext>
            </a:extLst>
          </p:cNvPr>
          <p:cNvGraphicFramePr>
            <a:graphicFrameLocks noGrp="1"/>
          </p:cNvGraphicFramePr>
          <p:nvPr>
            <p:extLst>
              <p:ext uri="{D42A27DB-BD31-4B8C-83A1-F6EECF244321}">
                <p14:modId xmlns:p14="http://schemas.microsoft.com/office/powerpoint/2010/main" val="3631199129"/>
              </p:ext>
            </p:extLst>
          </p:nvPr>
        </p:nvGraphicFramePr>
        <p:xfrm>
          <a:off x="6766560" y="2286000"/>
          <a:ext cx="2743200" cy="4541519"/>
        </p:xfrm>
        <a:graphic>
          <a:graphicData uri="http://schemas.openxmlformats.org/drawingml/2006/table">
            <a:tbl>
              <a:tblPr firstRow="1" firstCol="1" bandRow="1">
                <a:tableStyleId>{5C22544A-7EE6-4342-B048-85BDC9FD1C3A}</a:tableStyleId>
              </a:tblPr>
              <a:tblGrid>
                <a:gridCol w="398745">
                  <a:extLst>
                    <a:ext uri="{9D8B030D-6E8A-4147-A177-3AD203B41FA5}">
                      <a16:colId xmlns:a16="http://schemas.microsoft.com/office/drawing/2014/main" val="2874275022"/>
                    </a:ext>
                  </a:extLst>
                </a:gridCol>
                <a:gridCol w="2344455">
                  <a:extLst>
                    <a:ext uri="{9D8B030D-6E8A-4147-A177-3AD203B41FA5}">
                      <a16:colId xmlns:a16="http://schemas.microsoft.com/office/drawing/2014/main" val="2204304998"/>
                    </a:ext>
                  </a:extLst>
                </a:gridCol>
              </a:tblGrid>
              <a:tr h="685951">
                <a:tc gridSpan="2">
                  <a:txBody>
                    <a:bodyPr/>
                    <a:lstStyle/>
                    <a:p>
                      <a:pPr defTabSz="914400"/>
                      <a:r>
                        <a:rPr lang="en-US" altLang="en-US" sz="1200" b="1" i="0"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PHASE 5: Alternate Spellings</a:t>
                      </a:r>
                    </a:p>
                    <a:p>
                      <a:pPr marL="80010" indent="-80010" defTabSz="914400">
                        <a:spcBef>
                          <a:spcPts val="300"/>
                        </a:spcBef>
                        <a:buFont typeface="Arial" panose="020B0604020202020204" pitchFamily="34" charset="0"/>
                        <a:buChar char="•"/>
                      </a:pPr>
                      <a:r>
                        <a:rPr lang="en-US" altLang="en-US" sz="9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Teach alternative pronunciations for graphemes students already know</a:t>
                      </a:r>
                    </a:p>
                  </a:txBody>
                  <a:tcPr marT="91440" marB="91440">
                    <a:solidFill>
                      <a:srgbClr val="DFE1E1"/>
                    </a:solidFill>
                  </a:tcPr>
                </a:tc>
                <a:tc hMerge="1">
                  <a:txBody>
                    <a:bodyPr/>
                    <a:lstStyle/>
                    <a:p>
                      <a:pPr marL="0" marR="0" algn="l" defTabSz="685800" rtl="0" eaLnBrk="1" latinLnBrk="0" hangingPunct="1">
                        <a:spcBef>
                          <a:spcPts val="0"/>
                        </a:spcBef>
                        <a:spcAft>
                          <a:spcPts val="0"/>
                        </a:spcAft>
                      </a:pPr>
                      <a:endParaRPr lang="en-CA" sz="7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txBody>
                  <a:tcPr marL="52070" marR="52070" marT="9525" marB="0" anchor="ctr"/>
                </a:tc>
                <a:extLst>
                  <a:ext uri="{0D108BD9-81ED-4DB2-BD59-A6C34878D82A}">
                    <a16:rowId xmlns:a16="http://schemas.microsoft.com/office/drawing/2014/main" val="3313746001"/>
                  </a:ext>
                </a:extLst>
              </a:tr>
              <a:tr h="240973">
                <a:tc>
                  <a:txBody>
                    <a:bodyPr/>
                    <a:lstStyle/>
                    <a:p>
                      <a:pPr marL="0" marR="0" algn="ctr" defTabSz="685800" rtl="0" eaLnBrk="1" latinLnBrk="0" hangingPunct="1">
                        <a:spcBef>
                          <a:spcPts val="0"/>
                        </a:spcBef>
                        <a:spcAft>
                          <a:spcPts val="0"/>
                        </a:spcAft>
                      </a:pPr>
                      <a:r>
                        <a:rPr lang="en-CA" sz="9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Set</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Letter/Sound Correspondences</a:t>
                      </a:r>
                    </a:p>
                  </a:txBody>
                  <a:tcPr marL="52070" marR="52070" marT="9525" marB="0" anchor="ctr">
                    <a:solidFill>
                      <a:srgbClr val="84BD00">
                        <a:alpha val="69804"/>
                      </a:srgbClr>
                    </a:solidFill>
                  </a:tcPr>
                </a:tc>
                <a:extLst>
                  <a:ext uri="{0D108BD9-81ED-4DB2-BD59-A6C34878D82A}">
                    <a16:rowId xmlns:a16="http://schemas.microsoft.com/office/drawing/2014/main" val="1200063698"/>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13</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wh</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ph</a:t>
                      </a:r>
                      <a:endPar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52070" marR="52070" marT="9525" marB="0" anchor="ctr">
                    <a:solidFill>
                      <a:srgbClr val="84BD00">
                        <a:alpha val="20000"/>
                      </a:srgbClr>
                    </a:solidFill>
                  </a:tcPr>
                </a:tc>
                <a:extLst>
                  <a:ext uri="{0D108BD9-81ED-4DB2-BD59-A6C34878D82A}">
                    <a16:rowId xmlns:a16="http://schemas.microsoft.com/office/drawing/2014/main" val="2295984992"/>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14</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ay,  a-e,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eigh</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ey</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ei</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(long a)</a:t>
                      </a:r>
                    </a:p>
                  </a:txBody>
                  <a:tcPr marL="52070" marR="52070" marT="9525" marB="0" anchor="ctr">
                    <a:solidFill>
                      <a:srgbClr val="84BD00">
                        <a:alpha val="29804"/>
                      </a:srgbClr>
                    </a:solidFill>
                  </a:tcPr>
                </a:tc>
                <a:extLst>
                  <a:ext uri="{0D108BD9-81ED-4DB2-BD59-A6C34878D82A}">
                    <a16:rowId xmlns:a16="http://schemas.microsoft.com/office/drawing/2014/main" val="3211452363"/>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15</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ea</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e-e,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ie</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ey</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/y (long e)</a:t>
                      </a:r>
                    </a:p>
                  </a:txBody>
                  <a:tcPr marL="52070" marR="52070" marT="9525" marB="0" anchor="ctr">
                    <a:solidFill>
                      <a:srgbClr val="84BD00">
                        <a:alpha val="20000"/>
                      </a:srgbClr>
                    </a:solidFill>
                  </a:tcPr>
                </a:tc>
                <a:extLst>
                  <a:ext uri="{0D108BD9-81ED-4DB2-BD59-A6C34878D82A}">
                    <a16:rowId xmlns:a16="http://schemas.microsoft.com/office/drawing/2014/main" val="2421002111"/>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16</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ie</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i</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-e,  y,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i</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(long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i</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52070" marR="52070" marT="9525" marB="0" anchor="ctr">
                    <a:solidFill>
                      <a:srgbClr val="84BD00">
                        <a:alpha val="29804"/>
                      </a:srgbClr>
                    </a:solidFill>
                  </a:tcPr>
                </a:tc>
                <a:extLst>
                  <a:ext uri="{0D108BD9-81ED-4DB2-BD59-A6C34878D82A}">
                    <a16:rowId xmlns:a16="http://schemas.microsoft.com/office/drawing/2014/main" val="3547506203"/>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17</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ow,  o-e,  o/</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oe</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(long o)</a:t>
                      </a:r>
                    </a:p>
                  </a:txBody>
                  <a:tcPr marL="52070" marR="52070" marT="9525" marB="0" anchor="ctr">
                    <a:solidFill>
                      <a:srgbClr val="84BD00">
                        <a:alpha val="20000"/>
                      </a:srgbClr>
                    </a:solidFill>
                  </a:tcPr>
                </a:tc>
                <a:extLst>
                  <a:ext uri="{0D108BD9-81ED-4DB2-BD59-A6C34878D82A}">
                    <a16:rowId xmlns:a16="http://schemas.microsoft.com/office/drawing/2014/main" val="813855763"/>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18</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ew</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ue</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u-e (long o),  u/</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oul</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(short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oo</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52070" marR="52070" marT="9525" marB="0" anchor="ctr">
                    <a:solidFill>
                      <a:srgbClr val="84BD00">
                        <a:alpha val="29804"/>
                      </a:srgbClr>
                    </a:solidFill>
                  </a:tcPr>
                </a:tc>
                <a:extLst>
                  <a:ext uri="{0D108BD9-81ED-4DB2-BD59-A6C34878D82A}">
                    <a16:rowId xmlns:a16="http://schemas.microsoft.com/office/drawing/2014/main" val="1150263737"/>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19</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aw,  au,  al</a:t>
                      </a:r>
                    </a:p>
                  </a:txBody>
                  <a:tcPr marL="52070" marR="52070" marT="9525" marB="0" anchor="ctr">
                    <a:solidFill>
                      <a:srgbClr val="84BD00">
                        <a:alpha val="20000"/>
                      </a:srgbClr>
                    </a:solidFill>
                  </a:tcPr>
                </a:tc>
                <a:extLst>
                  <a:ext uri="{0D108BD9-81ED-4DB2-BD59-A6C34878D82A}">
                    <a16:rowId xmlns:a16="http://schemas.microsoft.com/office/drawing/2014/main" val="1431054837"/>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20</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ir</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er,  ear</a:t>
                      </a:r>
                    </a:p>
                  </a:txBody>
                  <a:tcPr marL="52070" marR="52070" marT="9525" marB="0" anchor="ctr">
                    <a:solidFill>
                      <a:srgbClr val="84BD00">
                        <a:alpha val="29804"/>
                      </a:srgbClr>
                    </a:solidFill>
                  </a:tcPr>
                </a:tc>
                <a:extLst>
                  <a:ext uri="{0D108BD9-81ED-4DB2-BD59-A6C34878D82A}">
                    <a16:rowId xmlns:a16="http://schemas.microsoft.com/office/drawing/2014/main" val="4224200677"/>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21</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ou</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oy</a:t>
                      </a:r>
                    </a:p>
                  </a:txBody>
                  <a:tcPr marL="52070" marR="52070" marT="9525" marB="0" anchor="ctr">
                    <a:solidFill>
                      <a:srgbClr val="84BD00">
                        <a:alpha val="20000"/>
                      </a:srgbClr>
                    </a:solidFill>
                  </a:tcPr>
                </a:tc>
                <a:extLst>
                  <a:ext uri="{0D108BD9-81ED-4DB2-BD59-A6C34878D82A}">
                    <a16:rowId xmlns:a16="http://schemas.microsoft.com/office/drawing/2014/main" val="2681860278"/>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22</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ere/</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eer</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are/ear</a:t>
                      </a:r>
                    </a:p>
                  </a:txBody>
                  <a:tcPr marL="52070" marR="52070" marT="9525" marB="0" anchor="ctr">
                    <a:solidFill>
                      <a:srgbClr val="84BD00">
                        <a:alpha val="29804"/>
                      </a:srgbClr>
                    </a:solidFill>
                  </a:tcPr>
                </a:tc>
                <a:extLst>
                  <a:ext uri="{0D108BD9-81ED-4DB2-BD59-A6C34878D82A}">
                    <a16:rowId xmlns:a16="http://schemas.microsoft.com/office/drawing/2014/main" val="1506027426"/>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23</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c,  k,  ck,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ch</a:t>
                      </a:r>
                      <a:endPar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52070" marR="52070" marT="9525" marB="0" anchor="ctr">
                    <a:solidFill>
                      <a:srgbClr val="84BD00">
                        <a:alpha val="20000"/>
                      </a:srgbClr>
                    </a:solidFill>
                  </a:tcPr>
                </a:tc>
                <a:extLst>
                  <a:ext uri="{0D108BD9-81ED-4DB2-BD59-A6C34878D82A}">
                    <a16:rowId xmlns:a16="http://schemas.microsoft.com/office/drawing/2014/main" val="2271187940"/>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24</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c(e) / c(</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i</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 c(y),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sc</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st</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(l), se</a:t>
                      </a:r>
                    </a:p>
                  </a:txBody>
                  <a:tcPr marL="52070" marR="52070" marT="9525" marB="0" anchor="ctr">
                    <a:solidFill>
                      <a:srgbClr val="84BD00">
                        <a:alpha val="29804"/>
                      </a:srgbClr>
                    </a:solidFill>
                  </a:tcPr>
                </a:tc>
                <a:extLst>
                  <a:ext uri="{0D108BD9-81ED-4DB2-BD59-A6C34878D82A}">
                    <a16:rowId xmlns:a16="http://schemas.microsoft.com/office/drawing/2014/main" val="2417654601"/>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25</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g(e) / g(</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i</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 g(y),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dge</a:t>
                      </a:r>
                      <a:endPar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52070" marR="52070" marT="9525" marB="0" anchor="ctr">
                    <a:solidFill>
                      <a:srgbClr val="84BD00">
                        <a:alpha val="20000"/>
                      </a:srgbClr>
                    </a:solidFill>
                  </a:tcPr>
                </a:tc>
                <a:extLst>
                  <a:ext uri="{0D108BD9-81ED-4DB2-BD59-A6C34878D82A}">
                    <a16:rowId xmlns:a16="http://schemas.microsoft.com/office/drawing/2014/main" val="639586409"/>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26</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le,  mb,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kn</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gn</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wr</a:t>
                      </a:r>
                      <a:endPar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52070" marR="52070" marT="9525" marB="0" anchor="ctr">
                    <a:solidFill>
                      <a:srgbClr val="84BD00">
                        <a:alpha val="29804"/>
                      </a:srgbClr>
                    </a:solidFill>
                  </a:tcPr>
                </a:tc>
                <a:extLst>
                  <a:ext uri="{0D108BD9-81ED-4DB2-BD59-A6C34878D82A}">
                    <a16:rowId xmlns:a16="http://schemas.microsoft.com/office/drawing/2014/main" val="1747060340"/>
                  </a:ext>
                </a:extLst>
              </a:tr>
              <a:tr h="240973">
                <a:tc>
                  <a:txBody>
                    <a:bodyPr/>
                    <a:lstStyle/>
                    <a:p>
                      <a:pPr marL="0" marR="0" algn="ctr" defTabSz="685800" rtl="0" eaLnBrk="1" latinLnBrk="0" hangingPunct="1">
                        <a:spcBef>
                          <a:spcPts val="0"/>
                        </a:spcBef>
                        <a:spcAft>
                          <a:spcPts val="0"/>
                        </a:spcAft>
                      </a:pPr>
                      <a:r>
                        <a:rPr lang="en-CA" sz="900" b="1" i="0" kern="1200" dirty="0">
                          <a:solidFill>
                            <a:schemeClr val="lt1"/>
                          </a:solidFill>
                          <a:effectLst/>
                          <a:latin typeface="Open Sans Semibold" panose="020B0606030504020204" pitchFamily="34" charset="0"/>
                          <a:ea typeface="Open Sans Semibold" panose="020B0606030504020204" pitchFamily="34" charset="0"/>
                          <a:cs typeface="Open Sans Semibold" panose="020B0606030504020204" pitchFamily="34" charset="0"/>
                        </a:rPr>
                        <a:t>27</a:t>
                      </a:r>
                    </a:p>
                  </a:txBody>
                  <a:tcPr marL="52070" marR="52070" marT="9525" marB="0" anchor="ctr">
                    <a:solidFill>
                      <a:srgbClr val="84BD00">
                        <a:alpha val="69804"/>
                      </a:srgbClr>
                    </a:solidFill>
                  </a:tcPr>
                </a:tc>
                <a:tc>
                  <a:txBody>
                    <a:bodyPr/>
                    <a:lstStyle/>
                    <a:p>
                      <a:pPr marL="0" marR="0" algn="l" defTabSz="685800" rtl="0" eaLnBrk="1" latinLnBrk="0" hangingPunct="1">
                        <a:spcBef>
                          <a:spcPts val="0"/>
                        </a:spcBef>
                        <a:spcAft>
                          <a:spcPts val="0"/>
                        </a:spcAft>
                      </a:pP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tch,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sh</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ea</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900" b="0" i="0" kern="1200" dirty="0" err="1">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zh</a:t>
                      </a:r>
                      <a:r>
                        <a:rPr lang="en-CA" sz="9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  (w)a,  o</a:t>
                      </a:r>
                    </a:p>
                  </a:txBody>
                  <a:tcPr marL="52070" marR="52070" marT="9525" marB="0" anchor="ctr">
                    <a:solidFill>
                      <a:srgbClr val="84BD00">
                        <a:alpha val="20000"/>
                      </a:srgbClr>
                    </a:solidFill>
                  </a:tcPr>
                </a:tc>
                <a:extLst>
                  <a:ext uri="{0D108BD9-81ED-4DB2-BD59-A6C34878D82A}">
                    <a16:rowId xmlns:a16="http://schemas.microsoft.com/office/drawing/2014/main" val="3476070210"/>
                  </a:ext>
                </a:extLst>
              </a:tr>
            </a:tbl>
          </a:graphicData>
        </a:graphic>
      </p:graphicFrame>
    </p:spTree>
    <p:extLst>
      <p:ext uri="{BB962C8B-B14F-4D97-AF65-F5344CB8AC3E}">
        <p14:creationId xmlns:p14="http://schemas.microsoft.com/office/powerpoint/2010/main" val="32984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493A58-1FC7-8743-93D1-0C24A081418D}"/>
              </a:ext>
            </a:extLst>
          </p:cNvPr>
          <p:cNvSpPr txBox="1"/>
          <p:nvPr/>
        </p:nvSpPr>
        <p:spPr>
          <a:xfrm>
            <a:off x="483294" y="1240250"/>
            <a:ext cx="9144001" cy="591124"/>
          </a:xfrm>
          <a:prstGeom prst="rect">
            <a:avLst/>
          </a:prstGeom>
          <a:noFill/>
        </p:spPr>
        <p:txBody>
          <a:bodyPr wrap="square" rtlCol="0">
            <a:spAutoFit/>
          </a:bodyPr>
          <a:lstStyle/>
          <a:p>
            <a:pPr>
              <a:lnSpc>
                <a:spcPct val="120000"/>
              </a:lnSpc>
            </a:pPr>
            <a:r>
              <a:rPr lang="en-CA" sz="140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Each book features inside cover notes and tips on how to share books effectively, identifying the phonic focus and possible extension activities.</a:t>
            </a:r>
          </a:p>
        </p:txBody>
      </p:sp>
      <p:pic>
        <p:nvPicPr>
          <p:cNvPr id="8" name="Picture 7" descr="Text&#10;&#10;Description automatically generated">
            <a:extLst>
              <a:ext uri="{FF2B5EF4-FFF2-40B4-BE49-F238E27FC236}">
                <a16:creationId xmlns:a16="http://schemas.microsoft.com/office/drawing/2014/main" id="{C94652D7-C35A-B941-A27D-CAD5C22CB4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0000">
            <a:off x="2089705" y="3103976"/>
            <a:ext cx="4114800" cy="4344269"/>
          </a:xfrm>
          <a:prstGeom prst="rect">
            <a:avLst/>
          </a:prstGeom>
          <a:ln>
            <a:solidFill>
              <a:schemeClr val="tx1"/>
            </a:solidFill>
          </a:ln>
        </p:spPr>
      </p:pic>
      <p:pic>
        <p:nvPicPr>
          <p:cNvPr id="11" name="Picture 10" descr="Diagram&#10;&#10;Description automatically generated with medium confidence">
            <a:extLst>
              <a:ext uri="{FF2B5EF4-FFF2-40B4-BE49-F238E27FC236}">
                <a16:creationId xmlns:a16="http://schemas.microsoft.com/office/drawing/2014/main" id="{7E67D40A-F363-AF45-BCD6-F7D2ED0FC2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0000">
            <a:off x="5580846" y="4479996"/>
            <a:ext cx="4114800" cy="4344270"/>
          </a:xfrm>
          <a:prstGeom prst="rect">
            <a:avLst/>
          </a:prstGeom>
          <a:ln>
            <a:solidFill>
              <a:schemeClr val="tx1"/>
            </a:solidFill>
          </a:ln>
        </p:spPr>
      </p:pic>
      <p:sp>
        <p:nvSpPr>
          <p:cNvPr id="14" name="Line Callout 1 (No Border) 13">
            <a:extLst>
              <a:ext uri="{FF2B5EF4-FFF2-40B4-BE49-F238E27FC236}">
                <a16:creationId xmlns:a16="http://schemas.microsoft.com/office/drawing/2014/main" id="{1DD4DB86-3D25-764D-99E2-7CAFB2F7AB15}"/>
              </a:ext>
            </a:extLst>
          </p:cNvPr>
          <p:cNvSpPr/>
          <p:nvPr/>
        </p:nvSpPr>
        <p:spPr>
          <a:xfrm>
            <a:off x="6505302" y="2223073"/>
            <a:ext cx="1252675" cy="1902999"/>
          </a:xfrm>
          <a:prstGeom prst="callout1">
            <a:avLst>
              <a:gd name="adj1" fmla="val 102152"/>
              <a:gd name="adj2" fmla="val 22291"/>
              <a:gd name="adj3" fmla="val 124990"/>
              <a:gd name="adj4" fmla="val 20049"/>
            </a:avLst>
          </a:prstGeom>
          <a:solidFill>
            <a:schemeClr val="accent1">
              <a:lumMod val="20000"/>
              <a:lumOff val="80000"/>
            </a:schemeClr>
          </a:solidFill>
          <a:ln w="76200">
            <a:solidFill>
              <a:srgbClr val="00305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000"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Suggests questions to develop understanding. </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Deductive and inferential questions are included where appropriate.</a:t>
            </a:r>
          </a:p>
        </p:txBody>
      </p:sp>
      <p:sp>
        <p:nvSpPr>
          <p:cNvPr id="21" name="Line Callout 1 (No Border) 20">
            <a:extLst>
              <a:ext uri="{FF2B5EF4-FFF2-40B4-BE49-F238E27FC236}">
                <a16:creationId xmlns:a16="http://schemas.microsoft.com/office/drawing/2014/main" id="{C7074A03-49A5-1C4B-91EC-433F782749C0}"/>
              </a:ext>
            </a:extLst>
          </p:cNvPr>
          <p:cNvSpPr/>
          <p:nvPr/>
        </p:nvSpPr>
        <p:spPr>
          <a:xfrm>
            <a:off x="7995125" y="3227874"/>
            <a:ext cx="1645920" cy="898198"/>
          </a:xfrm>
          <a:prstGeom prst="callout1">
            <a:avLst>
              <a:gd name="adj1" fmla="val 106294"/>
              <a:gd name="adj2" fmla="val 22540"/>
              <a:gd name="adj3" fmla="val 146962"/>
              <a:gd name="adj4" fmla="val 21644"/>
            </a:avLst>
          </a:prstGeom>
          <a:solidFill>
            <a:schemeClr val="accent1">
              <a:lumMod val="20000"/>
              <a:lumOff val="80000"/>
            </a:schemeClr>
          </a:solidFill>
          <a:ln w="76200">
            <a:solidFill>
              <a:srgbClr val="00305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Encourages children to read the phonemes again to </a:t>
            </a:r>
            <a:r>
              <a:rPr lang="en-US" sz="1000"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promote practice and fluency.</a:t>
            </a:r>
            <a:endParaRPr lang="en-US" sz="1000" b="1" dirty="0">
              <a:ln>
                <a:solidFill>
                  <a:schemeClr val="tx1"/>
                </a:solidFill>
              </a:ln>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22" name="Line Callout 1 (No Border) 21">
            <a:extLst>
              <a:ext uri="{FF2B5EF4-FFF2-40B4-BE49-F238E27FC236}">
                <a16:creationId xmlns:a16="http://schemas.microsoft.com/office/drawing/2014/main" id="{3D9744E3-1E1B-5F40-BD14-EE0873F37C9B}"/>
              </a:ext>
            </a:extLst>
          </p:cNvPr>
          <p:cNvSpPr/>
          <p:nvPr/>
        </p:nvSpPr>
        <p:spPr>
          <a:xfrm>
            <a:off x="548641" y="5135160"/>
            <a:ext cx="1291540" cy="1509480"/>
          </a:xfrm>
          <a:prstGeom prst="callout1">
            <a:avLst>
              <a:gd name="adj1" fmla="val 2744"/>
              <a:gd name="adj2" fmla="val 79044"/>
              <a:gd name="adj3" fmla="val -30547"/>
              <a:gd name="adj4" fmla="val 133260"/>
            </a:avLst>
          </a:prstGeom>
          <a:solidFill>
            <a:schemeClr val="accent1">
              <a:lumMod val="20000"/>
              <a:lumOff val="80000"/>
            </a:schemeClr>
          </a:solidFill>
          <a:ln w="762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000"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Highlights the words containing phonemes so </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children can practice blending the sounds prior to reading.</a:t>
            </a:r>
          </a:p>
        </p:txBody>
      </p:sp>
      <p:sp>
        <p:nvSpPr>
          <p:cNvPr id="15" name="Rectangle 14">
            <a:extLst>
              <a:ext uri="{FF2B5EF4-FFF2-40B4-BE49-F238E27FC236}">
                <a16:creationId xmlns:a16="http://schemas.microsoft.com/office/drawing/2014/main" id="{9D47740A-DC78-014C-A9F9-C706488FE1A5}"/>
              </a:ext>
            </a:extLst>
          </p:cNvPr>
          <p:cNvSpPr/>
          <p:nvPr/>
        </p:nvSpPr>
        <p:spPr>
          <a:xfrm>
            <a:off x="0" y="365760"/>
            <a:ext cx="10058400" cy="640080"/>
          </a:xfrm>
          <a:prstGeom prst="rect">
            <a:avLst/>
          </a:prstGeom>
          <a:solidFill>
            <a:srgbClr val="DFE1E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tlCol="0" anchor="ctr"/>
          <a:lstStyle/>
          <a:p>
            <a:r>
              <a:rPr lang="en-US" sz="2400" b="1" dirty="0">
                <a:solidFill>
                  <a:srgbClr val="003057"/>
                </a:solidFill>
                <a:latin typeface="Open Sans" panose="020B0606030504020204" pitchFamily="34" charset="0"/>
                <a:ea typeface="Open Sans" panose="020B0606030504020204" pitchFamily="34" charset="0"/>
                <a:cs typeface="Open Sans" panose="020B0606030504020204" pitchFamily="34" charset="0"/>
              </a:rPr>
              <a:t>Teaching Notes</a:t>
            </a:r>
          </a:p>
        </p:txBody>
      </p:sp>
      <p:sp>
        <p:nvSpPr>
          <p:cNvPr id="23" name="Line Callout 1 (No Border) 22">
            <a:extLst>
              <a:ext uri="{FF2B5EF4-FFF2-40B4-BE49-F238E27FC236}">
                <a16:creationId xmlns:a16="http://schemas.microsoft.com/office/drawing/2014/main" id="{53A8EFB8-2E10-AC40-8794-825B7160F644}"/>
              </a:ext>
            </a:extLst>
          </p:cNvPr>
          <p:cNvSpPr/>
          <p:nvPr/>
        </p:nvSpPr>
        <p:spPr>
          <a:xfrm>
            <a:off x="728848" y="2222773"/>
            <a:ext cx="1844857" cy="649574"/>
          </a:xfrm>
          <a:prstGeom prst="callout1">
            <a:avLst>
              <a:gd name="adj1" fmla="val 110348"/>
              <a:gd name="adj2" fmla="val 47459"/>
              <a:gd name="adj3" fmla="val 247033"/>
              <a:gd name="adj4" fmla="val 78466"/>
            </a:avLst>
          </a:prstGeom>
          <a:solidFill>
            <a:schemeClr val="accent1">
              <a:lumMod val="20000"/>
              <a:lumOff val="80000"/>
            </a:schemeClr>
          </a:solidFill>
          <a:ln w="76200">
            <a:solidFill>
              <a:srgbClr val="00305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000"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Introduces the phonemes </a:t>
            </a:r>
            <a:r>
              <a:rPr lang="en-U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for the book and encourages children to say each word.</a:t>
            </a:r>
          </a:p>
        </p:txBody>
      </p:sp>
      <p:pic>
        <p:nvPicPr>
          <p:cNvPr id="13" name="Picture 2" descr="Webinar: Teaching decodable reading strategies with Bug Club Phonics">
            <a:extLst>
              <a:ext uri="{FF2B5EF4-FFF2-40B4-BE49-F238E27FC236}">
                <a16:creationId xmlns:a16="http://schemas.microsoft.com/office/drawing/2014/main" id="{257305D1-5CE9-C84C-B0D5-93E70B95359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BFA208A-711F-F941-8BF9-D1A460A77C4A}"/>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5"/>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16" name="Picture 15">
            <a:extLst>
              <a:ext uri="{FF2B5EF4-FFF2-40B4-BE49-F238E27FC236}">
                <a16:creationId xmlns:a16="http://schemas.microsoft.com/office/drawing/2014/main" id="{2E2C934B-7A7D-1249-9723-418E323449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spTree>
    <p:extLst>
      <p:ext uri="{BB962C8B-B14F-4D97-AF65-F5344CB8AC3E}">
        <p14:creationId xmlns:p14="http://schemas.microsoft.com/office/powerpoint/2010/main" val="209127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957EDDF-ECBC-0747-8F4D-2FCA2F6DC7E5}"/>
              </a:ext>
            </a:extLst>
          </p:cNvPr>
          <p:cNvSpPr/>
          <p:nvPr/>
        </p:nvSpPr>
        <p:spPr>
          <a:xfrm>
            <a:off x="0" y="365760"/>
            <a:ext cx="10058400" cy="640080"/>
          </a:xfrm>
          <a:prstGeom prst="rect">
            <a:avLst/>
          </a:prstGeom>
          <a:solidFill>
            <a:srgbClr val="DFE1E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tlCol="0" anchor="ctr"/>
          <a:lstStyle/>
          <a:p>
            <a:r>
              <a:rPr lang="en-US" sz="2800" b="1" dirty="0">
                <a:solidFill>
                  <a:srgbClr val="003057"/>
                </a:solidFill>
              </a:rPr>
              <a:t>Pearson Canada has developed Canadian edition!</a:t>
            </a:r>
            <a:r>
              <a:rPr lang="en-US" sz="2800" dirty="0">
                <a:solidFill>
                  <a:srgbClr val="003057"/>
                </a:solidFill>
              </a:rPr>
              <a:t> </a:t>
            </a:r>
            <a:endParaRPr lang="en-US" sz="2800" b="1" dirty="0">
              <a:solidFill>
                <a:srgbClr val="00305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5587A13A-D8D4-0A4E-A1DE-8CC682FC7672}"/>
              </a:ext>
            </a:extLst>
          </p:cNvPr>
          <p:cNvSpPr txBox="1"/>
          <p:nvPr/>
        </p:nvSpPr>
        <p:spPr>
          <a:xfrm>
            <a:off x="1280160" y="1097280"/>
            <a:ext cx="8175866" cy="1459117"/>
          </a:xfrm>
          <a:prstGeom prst="rect">
            <a:avLst/>
          </a:prstGeom>
          <a:noFill/>
        </p:spPr>
        <p:txBody>
          <a:bodyPr wrap="square" rtlCol="0">
            <a:spAutoFit/>
          </a:bodyPr>
          <a:lstStyle/>
          <a:p>
            <a:pPr>
              <a:lnSpc>
                <a:spcPct val="114000"/>
              </a:lnSpc>
              <a:spcBef>
                <a:spcPts val="1200"/>
              </a:spcBef>
            </a:pPr>
            <a:r>
              <a:rPr lang="en-US" sz="1400" dirty="0">
                <a:solidFill>
                  <a:srgbClr val="003057"/>
                </a:solidFill>
                <a:latin typeface="Open Sans" panose="020B0606030504020204" pitchFamily="34" charset="0"/>
                <a:ea typeface="Open Sans" panose="020B0606030504020204" pitchFamily="34" charset="0"/>
                <a:cs typeface="Open Sans" panose="020B0606030504020204" pitchFamily="34" charset="0"/>
              </a:rPr>
              <a:t>Bug Club Phonics Decodable Readers </a:t>
            </a:r>
            <a:r>
              <a:rPr lang="en-US" sz="140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were originally published by Pearson UK and included some British words or references in some of the books. Our Pearson Canada team has reviewed each book and revised all British content to make the series appropriate for Canadian teachers and students</a:t>
            </a:r>
            <a:r>
              <a:rPr lang="en-CA" sz="140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 </a:t>
            </a:r>
            <a:r>
              <a:rPr lang="en-CA" sz="1400" dirty="0">
                <a:solidFill>
                  <a:srgbClr val="007FA3"/>
                </a:solidFill>
                <a:latin typeface="Open Sans" panose="020B0606030504020204" pitchFamily="34" charset="0"/>
                <a:ea typeface="Open Sans" panose="020B0606030504020204" pitchFamily="34" charset="0"/>
                <a:cs typeface="Open Sans" panose="020B0606030504020204" pitchFamily="34" charset="0"/>
              </a:rPr>
              <a:t>And we added 8 new Canadian-authored books!</a:t>
            </a:r>
          </a:p>
          <a:p>
            <a:pPr>
              <a:lnSpc>
                <a:spcPct val="114000"/>
              </a:lnSpc>
              <a:spcBef>
                <a:spcPts val="1200"/>
              </a:spcBef>
            </a:pPr>
            <a:r>
              <a:rPr lang="en-US" sz="1400" b="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Bug Club Phonics Decodable Readers are available in the following packs:</a:t>
            </a:r>
          </a:p>
        </p:txBody>
      </p:sp>
      <p:pic>
        <p:nvPicPr>
          <p:cNvPr id="6" name="Picture 2" descr="Webinar: Teaching decodable reading strategies with Bug Club Phonics">
            <a:extLst>
              <a:ext uri="{FF2B5EF4-FFF2-40B4-BE49-F238E27FC236}">
                <a16:creationId xmlns:a16="http://schemas.microsoft.com/office/drawing/2014/main" id="{BC51FB8A-7753-3545-A92C-38F42539BFE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A20DAA2-E686-DF41-9383-6BC4BEBCB642}"/>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4"/>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11" name="Picture 10">
            <a:extLst>
              <a:ext uri="{FF2B5EF4-FFF2-40B4-BE49-F238E27FC236}">
                <a16:creationId xmlns:a16="http://schemas.microsoft.com/office/drawing/2014/main" id="{4C9A4457-6F01-984C-885A-2D673B7921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graphicFrame>
        <p:nvGraphicFramePr>
          <p:cNvPr id="3" name="Table 4">
            <a:extLst>
              <a:ext uri="{FF2B5EF4-FFF2-40B4-BE49-F238E27FC236}">
                <a16:creationId xmlns:a16="http://schemas.microsoft.com/office/drawing/2014/main" id="{71FC54D6-9885-68DC-43B2-EDF50B00961A}"/>
              </a:ext>
            </a:extLst>
          </p:cNvPr>
          <p:cNvGraphicFramePr>
            <a:graphicFrameLocks noGrp="1"/>
          </p:cNvGraphicFramePr>
          <p:nvPr>
            <p:extLst>
              <p:ext uri="{D42A27DB-BD31-4B8C-83A1-F6EECF244321}">
                <p14:modId xmlns:p14="http://schemas.microsoft.com/office/powerpoint/2010/main" val="3500237734"/>
              </p:ext>
            </p:extLst>
          </p:nvPr>
        </p:nvGraphicFramePr>
        <p:xfrm>
          <a:off x="1352410" y="2634335"/>
          <a:ext cx="8103616" cy="3017520"/>
        </p:xfrm>
        <a:graphic>
          <a:graphicData uri="http://schemas.openxmlformats.org/drawingml/2006/table">
            <a:tbl>
              <a:tblPr firstRow="1" bandRow="1">
                <a:tableStyleId>{5C22544A-7EE6-4342-B048-85BDC9FD1C3A}</a:tableStyleId>
              </a:tblPr>
              <a:tblGrid>
                <a:gridCol w="2562352">
                  <a:extLst>
                    <a:ext uri="{9D8B030D-6E8A-4147-A177-3AD203B41FA5}">
                      <a16:colId xmlns:a16="http://schemas.microsoft.com/office/drawing/2014/main" val="3096052003"/>
                    </a:ext>
                  </a:extLst>
                </a:gridCol>
                <a:gridCol w="210312">
                  <a:extLst>
                    <a:ext uri="{9D8B030D-6E8A-4147-A177-3AD203B41FA5}">
                      <a16:colId xmlns:a16="http://schemas.microsoft.com/office/drawing/2014/main" val="1510040140"/>
                    </a:ext>
                  </a:extLst>
                </a:gridCol>
                <a:gridCol w="2560320">
                  <a:extLst>
                    <a:ext uri="{9D8B030D-6E8A-4147-A177-3AD203B41FA5}">
                      <a16:colId xmlns:a16="http://schemas.microsoft.com/office/drawing/2014/main" val="1533138100"/>
                    </a:ext>
                  </a:extLst>
                </a:gridCol>
                <a:gridCol w="210312">
                  <a:extLst>
                    <a:ext uri="{9D8B030D-6E8A-4147-A177-3AD203B41FA5}">
                      <a16:colId xmlns:a16="http://schemas.microsoft.com/office/drawing/2014/main" val="127267075"/>
                    </a:ext>
                  </a:extLst>
                </a:gridCol>
                <a:gridCol w="2560320">
                  <a:extLst>
                    <a:ext uri="{9D8B030D-6E8A-4147-A177-3AD203B41FA5}">
                      <a16:colId xmlns:a16="http://schemas.microsoft.com/office/drawing/2014/main" val="2329278802"/>
                    </a:ext>
                  </a:extLst>
                </a:gridCol>
              </a:tblGrid>
              <a:tr h="365760">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r>
                        <a:rPr lang="en-CA" sz="1200" b="1" i="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rPr>
                        <a:t>Complete Series  (Phases 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4BD00"/>
                    </a:solidFill>
                  </a:tcPr>
                </a:tc>
                <a:tc>
                  <a:txBody>
                    <a:bodyPr/>
                    <a:lstStyle/>
                    <a:p>
                      <a:endParaRPr lang="en-US" sz="12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r>
                        <a:rPr lang="en-CA"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rPr>
                        <a:t>Phase 2 (Kindergarten)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4BD00"/>
                    </a:solidFill>
                  </a:tcPr>
                </a:tc>
                <a:tc>
                  <a:txBody>
                    <a:bodyPr/>
                    <a:lstStyle/>
                    <a:p>
                      <a:endParaRPr lang="en-US" sz="12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r>
                        <a:rPr lang="en-CA"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rPr>
                        <a:t>Phase 4 (Grades K-1)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4BD00"/>
                    </a:solidFill>
                  </a:tcPr>
                </a:tc>
                <a:extLst>
                  <a:ext uri="{0D108BD9-81ED-4DB2-BD59-A6C34878D82A}">
                    <a16:rowId xmlns:a16="http://schemas.microsoft.com/office/drawing/2014/main" val="1695479507"/>
                  </a:ext>
                </a:extLst>
              </a:tr>
              <a:tr h="1005840">
                <a:tc>
                  <a:txBody>
                    <a:bodyPr/>
                    <a:lstStyle/>
                    <a:p>
                      <a:pPr marL="0" marR="0">
                        <a:spcBef>
                          <a:spcPts val="1200"/>
                        </a:spcBef>
                        <a:spcAft>
                          <a:spcPts val="0"/>
                        </a:spcAft>
                      </a:pPr>
                      <a:r>
                        <a:rPr lang="en-CA" sz="1000" b="1" i="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BCP Complete Series: Classroom Pack</a:t>
                      </a:r>
                      <a:b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(786 books: 131 titles, 6 copies each)</a:t>
                      </a:r>
                    </a:p>
                    <a:p>
                      <a:pPr marL="0" marR="0">
                        <a:spcBef>
                          <a:spcPts val="1200"/>
                        </a:spcBef>
                        <a:spcAft>
                          <a:spcPts val="0"/>
                        </a:spcAft>
                      </a:pPr>
                      <a:r>
                        <a:rPr lang="en-CA" sz="1000" b="1" i="0" kern="120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BCP Compete Series: Add-on Pack</a:t>
                      </a:r>
                    </a:p>
                    <a:p>
                      <a:pPr marL="0" marR="0">
                        <a:spcBef>
                          <a:spcPts val="0"/>
                        </a:spcBef>
                        <a:spcAft>
                          <a:spcPts val="0"/>
                        </a:spcAft>
                      </a:pP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(131 books: 131 titles, 1 copy each)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endParaRPr lang="en-US" sz="10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CA" sz="1000" b="1" i="0" kern="120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BCP Phase 2: Classroom Pack</a:t>
                      </a:r>
                      <a:b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(132 books: 22 titles, 6 copies each)</a:t>
                      </a:r>
                    </a:p>
                    <a:p>
                      <a:pPr marL="0" marR="0">
                        <a:spcBef>
                          <a:spcPts val="1200"/>
                        </a:spcBef>
                        <a:spcAft>
                          <a:spcPts val="0"/>
                        </a:spcAft>
                      </a:pPr>
                      <a:r>
                        <a:rPr lang="en-CA" sz="1000" b="1" i="0" kern="120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BCP Phase 2: Add-on Pack</a:t>
                      </a:r>
                    </a:p>
                    <a:p>
                      <a:pPr marL="0" marR="0">
                        <a:spcBef>
                          <a:spcPts val="0"/>
                        </a:spcBef>
                        <a:spcAft>
                          <a:spcPts val="0"/>
                        </a:spcAft>
                      </a:pP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(22 books: 22 titles, 1 copy each)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endParaRPr lang="en-US" sz="10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CA" sz="1000" b="1" i="0" kern="120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BCP Phase 4: Classroom Pack</a:t>
                      </a:r>
                      <a:b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(144 books: 24 titles, 6 copies each)</a:t>
                      </a:r>
                    </a:p>
                    <a:p>
                      <a:pPr marL="0" marR="0">
                        <a:spcBef>
                          <a:spcPts val="1200"/>
                        </a:spcBef>
                        <a:spcAft>
                          <a:spcPts val="0"/>
                        </a:spcAft>
                      </a:pPr>
                      <a:r>
                        <a:rPr lang="en-CA" sz="1000" b="1" i="0" kern="120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BCP Phase 4: Add-on Pack</a:t>
                      </a:r>
                    </a:p>
                    <a:p>
                      <a:pPr marL="0" marR="0">
                        <a:spcBef>
                          <a:spcPts val="0"/>
                        </a:spcBef>
                        <a:spcAft>
                          <a:spcPts val="0"/>
                        </a:spcAft>
                      </a:pP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(24 books: 24 titles, 1 copy each)</a:t>
                      </a:r>
                      <a:endParaRPr lang="en-US" sz="10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08458895"/>
                  </a:ext>
                </a:extLst>
              </a:tr>
              <a:tr h="256216">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endParaRPr lang="en-CA"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endParaRPr lang="en-US"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endParaRPr lang="en-CA"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endParaRPr lang="en-US"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endParaRPr lang="en-CA"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8275644"/>
                  </a:ext>
                </a:extLst>
              </a:tr>
              <a:tr h="365760">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r>
                        <a:rPr lang="en-CA"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rPr>
                        <a:t>Phase 1 (Kindergarten)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4BD00"/>
                    </a:solidFill>
                  </a:tcPr>
                </a:tc>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endParaRPr lang="en-US"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r>
                        <a:rPr lang="en-CA"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rPr>
                        <a:t>Phase 3 (Grades K-1)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4BD00"/>
                    </a:solidFill>
                  </a:tcPr>
                </a:tc>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endParaRPr lang="en-US"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791" rtl="0" eaLnBrk="1" fontAlgn="auto" latinLnBrk="0" hangingPunct="1">
                        <a:lnSpc>
                          <a:spcPct val="100000"/>
                        </a:lnSpc>
                        <a:spcBef>
                          <a:spcPts val="0"/>
                        </a:spcBef>
                        <a:spcAft>
                          <a:spcPts val="0"/>
                        </a:spcAft>
                        <a:buClrTx/>
                        <a:buSzTx/>
                        <a:buFontTx/>
                        <a:buNone/>
                        <a:tabLst/>
                        <a:defRPr/>
                      </a:pPr>
                      <a:r>
                        <a:rPr lang="en-CA" sz="1200" b="1" i="0" kern="1200" dirty="0">
                          <a:solidFill>
                            <a:srgbClr val="003057"/>
                          </a:solidFill>
                          <a:effectLst/>
                          <a:latin typeface="Open Sans Semibold" panose="020B0606030504020204" pitchFamily="34" charset="0"/>
                          <a:ea typeface="Open Sans Semibold" panose="020B0606030504020204" pitchFamily="34" charset="0"/>
                          <a:cs typeface="Open Sans Semibold" panose="020B0606030504020204" pitchFamily="34" charset="0"/>
                        </a:rPr>
                        <a:t>Phase 5 (Grades 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4BD00"/>
                    </a:solidFill>
                  </a:tcPr>
                </a:tc>
                <a:extLst>
                  <a:ext uri="{0D108BD9-81ED-4DB2-BD59-A6C34878D82A}">
                    <a16:rowId xmlns:a16="http://schemas.microsoft.com/office/drawing/2014/main" val="1841312665"/>
                  </a:ext>
                </a:extLst>
              </a:tr>
              <a:tr h="1005840">
                <a:tc>
                  <a:txBody>
                    <a:bodyPr/>
                    <a:lstStyle/>
                    <a:p>
                      <a:pPr marL="0" marR="0">
                        <a:spcBef>
                          <a:spcPts val="1200"/>
                        </a:spcBef>
                        <a:spcAft>
                          <a:spcPts val="0"/>
                        </a:spcAft>
                      </a:pPr>
                      <a:r>
                        <a:rPr lang="en-CA" sz="1000" b="1" i="0" kern="120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BCP Phase 1: Classroom Pack</a:t>
                      </a:r>
                      <a:b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(24 books: 4 titles, 6 copies each)</a:t>
                      </a:r>
                    </a:p>
                    <a:p>
                      <a:pPr marL="0" marR="0">
                        <a:spcBef>
                          <a:spcPts val="1200"/>
                        </a:spcBef>
                        <a:spcAft>
                          <a:spcPts val="0"/>
                        </a:spcAft>
                      </a:pPr>
                      <a:r>
                        <a:rPr lang="en-CA" sz="1000" b="1" i="0" kern="120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BCP Phase 1: Add-on Pack</a:t>
                      </a:r>
                    </a:p>
                    <a:p>
                      <a:pPr marL="0" marR="0">
                        <a:spcBef>
                          <a:spcPts val="0"/>
                        </a:spcBef>
                        <a:spcAft>
                          <a:spcPts val="0"/>
                        </a:spcAft>
                      </a:pP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(4 books: 4 titles, 1 copy each)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endParaRPr lang="en-US" sz="10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BC</a:t>
                      </a:r>
                      <a:r>
                        <a:rPr lang="en-CA" sz="1000" b="1" i="0" kern="120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P Phase 3: Classroom Pack</a:t>
                      </a:r>
                      <a:b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(210 books: 35 titles, 6 copies each)</a:t>
                      </a:r>
                    </a:p>
                    <a:p>
                      <a:pPr marL="0" marR="0">
                        <a:spcBef>
                          <a:spcPts val="1200"/>
                        </a:spcBef>
                        <a:spcAft>
                          <a:spcPts val="0"/>
                        </a:spcAft>
                      </a:pPr>
                      <a:r>
                        <a:rPr lang="en-CA" sz="1000" b="1" i="0" kern="120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BCP Phase 3: Add-on Pack</a:t>
                      </a:r>
                    </a:p>
                    <a:p>
                      <a:pPr marL="0" marR="0">
                        <a:spcBef>
                          <a:spcPts val="0"/>
                        </a:spcBef>
                        <a:spcAft>
                          <a:spcPts val="0"/>
                        </a:spcAft>
                      </a:pP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(35 books: 35 titles, 1 copy each)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a:spcBef>
                          <a:spcPts val="0"/>
                        </a:spcBef>
                        <a:spcAft>
                          <a:spcPts val="0"/>
                        </a:spcAft>
                      </a:pPr>
                      <a:endParaRPr lang="en-US" sz="10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CA" sz="1000" b="1" i="0" kern="120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BCP Phase 5: Classroom Pack</a:t>
                      </a:r>
                      <a:b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(276 books: 46 titles, 6 copies each)</a:t>
                      </a:r>
                    </a:p>
                    <a:p>
                      <a:pPr marL="0" marR="0">
                        <a:spcBef>
                          <a:spcPts val="1200"/>
                        </a:spcBef>
                        <a:spcAft>
                          <a:spcPts val="0"/>
                        </a:spcAft>
                      </a:pPr>
                      <a:r>
                        <a:rPr lang="en-CA" sz="1000" b="1" i="0" kern="1200" dirty="0">
                          <a:solidFill>
                            <a:schemeClr val="tx1"/>
                          </a:solidFill>
                          <a:effectLst/>
                          <a:latin typeface="Open Sans Semibold" panose="020B0606030504020204" pitchFamily="34" charset="0"/>
                          <a:ea typeface="Open Sans Semibold" panose="020B0606030504020204" pitchFamily="34" charset="0"/>
                          <a:cs typeface="Open Sans Semibold" panose="020B0606030504020204" pitchFamily="34" charset="0"/>
                        </a:rPr>
                        <a:t>BCP Phase 5: Add-on Pack</a:t>
                      </a:r>
                    </a:p>
                    <a:p>
                      <a:pPr marL="0" marR="0">
                        <a:spcBef>
                          <a:spcPts val="0"/>
                        </a:spcBef>
                        <a:spcAft>
                          <a:spcPts val="0"/>
                        </a:spcAft>
                      </a:pPr>
                      <a:r>
                        <a:rPr lang="en-CA" sz="1000" b="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(46 books: 46 titles, 1 copy </a:t>
                      </a:r>
                      <a:endParaRPr lang="en-US" sz="10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2947046398"/>
                  </a:ext>
                </a:extLst>
              </a:tr>
            </a:tbl>
          </a:graphicData>
        </a:graphic>
      </p:graphicFrame>
      <p:pic>
        <p:nvPicPr>
          <p:cNvPr id="9" name="Picture 8">
            <a:extLst>
              <a:ext uri="{FF2B5EF4-FFF2-40B4-BE49-F238E27FC236}">
                <a16:creationId xmlns:a16="http://schemas.microsoft.com/office/drawing/2014/main" id="{EEB7BA3A-68FC-2842-B90F-87143C877E23}"/>
              </a:ext>
            </a:extLst>
          </p:cNvPr>
          <p:cNvPicPr>
            <a:picLocks noChangeAspect="1"/>
          </p:cNvPicPr>
          <p:nvPr/>
        </p:nvPicPr>
        <p:blipFill>
          <a:blip r:embed="rId6"/>
          <a:stretch>
            <a:fillRect/>
          </a:stretch>
        </p:blipFill>
        <p:spPr>
          <a:xfrm>
            <a:off x="395723" y="6027218"/>
            <a:ext cx="1768873" cy="1288750"/>
          </a:xfrm>
          <a:prstGeom prst="rect">
            <a:avLst/>
          </a:prstGeom>
        </p:spPr>
      </p:pic>
      <p:sp>
        <p:nvSpPr>
          <p:cNvPr id="8" name="TextBox 7">
            <a:extLst>
              <a:ext uri="{FF2B5EF4-FFF2-40B4-BE49-F238E27FC236}">
                <a16:creationId xmlns:a16="http://schemas.microsoft.com/office/drawing/2014/main" id="{AE971264-4D24-0DE5-C0A8-0A2B5872F708}"/>
              </a:ext>
            </a:extLst>
          </p:cNvPr>
          <p:cNvSpPr txBox="1"/>
          <p:nvPr/>
        </p:nvSpPr>
        <p:spPr>
          <a:xfrm>
            <a:off x="2290527" y="6185848"/>
            <a:ext cx="7165499" cy="720049"/>
          </a:xfrm>
          <a:prstGeom prst="rect">
            <a:avLst/>
          </a:prstGeom>
          <a:noFill/>
          <a:ln w="19050">
            <a:solidFill>
              <a:srgbClr val="84BD00"/>
            </a:solidFill>
          </a:ln>
        </p:spPr>
        <p:txBody>
          <a:bodyPr wrap="square" lIns="91440" tIns="91440" rIns="91440" bIns="91440" rtlCol="0">
            <a:noAutofit/>
          </a:bodyPr>
          <a:lstStyle/>
          <a:p>
            <a:pPr marL="0" marR="0">
              <a:spcBef>
                <a:spcPts val="0"/>
              </a:spcBef>
              <a:spcAft>
                <a:spcPts val="0"/>
              </a:spcAft>
            </a:pPr>
            <a:r>
              <a:rPr lang="en-CA" sz="1200" b="1" dirty="0">
                <a:effectLst/>
                <a:latin typeface="Open Sans Semibold" panose="020B0606030504020204" pitchFamily="34" charset="0"/>
                <a:ea typeface="Open Sans Semibold" panose="020B0606030504020204" pitchFamily="34" charset="0"/>
                <a:cs typeface="Open Sans Semibold" panose="020B0606030504020204" pitchFamily="34" charset="0"/>
              </a:rPr>
              <a:t>ATTENTION: Customers who purchased the Bug Club Phonics Release Packs in 2022</a:t>
            </a:r>
          </a:p>
          <a:p>
            <a:pPr marL="0" marR="0">
              <a:spcBef>
                <a:spcPts val="0"/>
              </a:spcBef>
              <a:spcAft>
                <a:spcPts val="0"/>
              </a:spcAft>
            </a:pPr>
            <a:r>
              <a:rPr lang="en-CA" sz="1100" dirty="0">
                <a:effectLst/>
                <a:latin typeface="Open Sans Light" panose="020B0306030504020204" pitchFamily="34" charset="0"/>
                <a:ea typeface="Calibri" panose="020F0502020204030204" pitchFamily="34" charset="0"/>
                <a:cs typeface="Times New Roman" panose="02020603050405020304" pitchFamily="18" charset="0"/>
              </a:rPr>
              <a:t>If you are looking to complete your Bug Club Phonics implementation with the purchase of subsequent Release Packs, they are still available for a limited time. Contact your Pearson Representative for order information.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38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17">
            <a:extLst>
              <a:ext uri="{FF2B5EF4-FFF2-40B4-BE49-F238E27FC236}">
                <a16:creationId xmlns:a16="http://schemas.microsoft.com/office/drawing/2014/main" id="{2C5EBC2B-8036-6013-9BA3-24FDE7AE82D2}"/>
              </a:ext>
            </a:extLst>
          </p:cNvPr>
          <p:cNvGraphicFramePr>
            <a:graphicFrameLocks noGrp="1"/>
          </p:cNvGraphicFramePr>
          <p:nvPr>
            <p:extLst>
              <p:ext uri="{D42A27DB-BD31-4B8C-83A1-F6EECF244321}">
                <p14:modId xmlns:p14="http://schemas.microsoft.com/office/powerpoint/2010/main" val="1854228201"/>
              </p:ext>
            </p:extLst>
          </p:nvPr>
        </p:nvGraphicFramePr>
        <p:xfrm>
          <a:off x="-1" y="365760"/>
          <a:ext cx="10058399" cy="640080"/>
        </p:xfrm>
        <a:graphic>
          <a:graphicData uri="http://schemas.openxmlformats.org/drawingml/2006/table">
            <a:tbl>
              <a:tblPr firstRow="1" bandRow="1">
                <a:tableStyleId>{5C22544A-7EE6-4342-B048-85BDC9FD1C3A}</a:tableStyleId>
              </a:tblPr>
              <a:tblGrid>
                <a:gridCol w="10058399">
                  <a:extLst>
                    <a:ext uri="{9D8B030D-6E8A-4147-A177-3AD203B41FA5}">
                      <a16:colId xmlns:a16="http://schemas.microsoft.com/office/drawing/2014/main" val="2061155439"/>
                    </a:ext>
                  </a:extLst>
                </a:gridCol>
              </a:tblGrid>
              <a:tr h="640080">
                <a:tc>
                  <a:txBody>
                    <a:bodyPr/>
                    <a:lstStyle/>
                    <a:p>
                      <a:pPr marL="7938" indent="0" algn="l">
                        <a:tabLst/>
                      </a:pPr>
                      <a:r>
                        <a:rPr lang="en-US" sz="2400" b="1" i="0" dirty="0">
                          <a:solidFill>
                            <a:srgbClr val="003057"/>
                          </a:solidFill>
                          <a:latin typeface="Open Sans" panose="020B0606030504020204" pitchFamily="34" charset="0"/>
                          <a:ea typeface="Open Sans" panose="020B0606030504020204" pitchFamily="34" charset="0"/>
                          <a:cs typeface="Open Sans" panose="020B0606030504020204" pitchFamily="34" charset="0"/>
                        </a:rPr>
                        <a:t>Overview of Titles</a:t>
                      </a:r>
                    </a:p>
                  </a:txBody>
                  <a:tcPr marL="1371600" anchor="ctr">
                    <a:lnL w="12700" cmpd="sng">
                      <a:noFill/>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876357511"/>
                  </a:ext>
                </a:extLst>
              </a:tr>
            </a:tbl>
          </a:graphicData>
        </a:graphic>
      </p:graphicFrame>
      <p:graphicFrame>
        <p:nvGraphicFramePr>
          <p:cNvPr id="4" name="Table 48">
            <a:extLst>
              <a:ext uri="{FF2B5EF4-FFF2-40B4-BE49-F238E27FC236}">
                <a16:creationId xmlns:a16="http://schemas.microsoft.com/office/drawing/2014/main" id="{7F1804D8-318F-9046-8271-5DE2C6EE555A}"/>
              </a:ext>
            </a:extLst>
          </p:cNvPr>
          <p:cNvGraphicFramePr>
            <a:graphicFrameLocks noGrp="1"/>
          </p:cNvGraphicFramePr>
          <p:nvPr>
            <p:extLst>
              <p:ext uri="{D42A27DB-BD31-4B8C-83A1-F6EECF244321}">
                <p14:modId xmlns:p14="http://schemas.microsoft.com/office/powerpoint/2010/main" val="3770708167"/>
              </p:ext>
            </p:extLst>
          </p:nvPr>
        </p:nvGraphicFramePr>
        <p:xfrm>
          <a:off x="548636" y="1371600"/>
          <a:ext cx="8961127" cy="5646895"/>
        </p:xfrm>
        <a:graphic>
          <a:graphicData uri="http://schemas.openxmlformats.org/drawingml/2006/table">
            <a:tbl>
              <a:tblPr firstRow="1" bandRow="1">
                <a:tableStyleId>{5C22544A-7EE6-4342-B048-85BDC9FD1C3A}</a:tableStyleId>
              </a:tblPr>
              <a:tblGrid>
                <a:gridCol w="1280161">
                  <a:extLst>
                    <a:ext uri="{9D8B030D-6E8A-4147-A177-3AD203B41FA5}">
                      <a16:colId xmlns:a16="http://schemas.microsoft.com/office/drawing/2014/main" val="107147966"/>
                    </a:ext>
                  </a:extLst>
                </a:gridCol>
                <a:gridCol w="1280161">
                  <a:extLst>
                    <a:ext uri="{9D8B030D-6E8A-4147-A177-3AD203B41FA5}">
                      <a16:colId xmlns:a16="http://schemas.microsoft.com/office/drawing/2014/main" val="75437473"/>
                    </a:ext>
                  </a:extLst>
                </a:gridCol>
                <a:gridCol w="1280161">
                  <a:extLst>
                    <a:ext uri="{9D8B030D-6E8A-4147-A177-3AD203B41FA5}">
                      <a16:colId xmlns:a16="http://schemas.microsoft.com/office/drawing/2014/main" val="1641775268"/>
                    </a:ext>
                  </a:extLst>
                </a:gridCol>
                <a:gridCol w="1280161">
                  <a:extLst>
                    <a:ext uri="{9D8B030D-6E8A-4147-A177-3AD203B41FA5}">
                      <a16:colId xmlns:a16="http://schemas.microsoft.com/office/drawing/2014/main" val="1249788929"/>
                    </a:ext>
                  </a:extLst>
                </a:gridCol>
                <a:gridCol w="2352042">
                  <a:extLst>
                    <a:ext uri="{9D8B030D-6E8A-4147-A177-3AD203B41FA5}">
                      <a16:colId xmlns:a16="http://schemas.microsoft.com/office/drawing/2014/main" val="1497580282"/>
                    </a:ext>
                  </a:extLst>
                </a:gridCol>
                <a:gridCol w="208280">
                  <a:extLst>
                    <a:ext uri="{9D8B030D-6E8A-4147-A177-3AD203B41FA5}">
                      <a16:colId xmlns:a16="http://schemas.microsoft.com/office/drawing/2014/main" val="2469969489"/>
                    </a:ext>
                  </a:extLst>
                </a:gridCol>
                <a:gridCol w="1280161">
                  <a:extLst>
                    <a:ext uri="{9D8B030D-6E8A-4147-A177-3AD203B41FA5}">
                      <a16:colId xmlns:a16="http://schemas.microsoft.com/office/drawing/2014/main" val="4028314707"/>
                    </a:ext>
                  </a:extLst>
                </a:gridCol>
              </a:tblGrid>
              <a:tr h="475488">
                <a:tc gridSpan="4">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1 | Set 00: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Wordless Books</a:t>
                      </a:r>
                      <a:endParaRPr lang="en-CA" sz="10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543263"/>
                  </a:ext>
                </a:extLst>
              </a:tr>
              <a:tr h="1255369">
                <a:tc>
                  <a:txBody>
                    <a:bodyPr/>
                    <a:lstStyle/>
                    <a:p>
                      <a:pPr algn="l"/>
                      <a:endParaRPr lang="en-CA" sz="900" b="0" i="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766992"/>
                  </a:ext>
                </a:extLst>
              </a:tr>
              <a:tr h="228502">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428120"/>
                  </a:ext>
                </a:extLst>
              </a:tr>
              <a:tr h="467278">
                <a:tc gridSpan="4">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2 | Set 01-02: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s, a, t, p,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n, m, d</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CA" sz="12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CA" sz="12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CA" sz="12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CA" sz="12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CA" sz="14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CA" sz="14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437020"/>
                  </a:ext>
                </a:extLst>
              </a:tr>
              <a:tr h="1255369">
                <a:tc>
                  <a:txBody>
                    <a:bodyPr/>
                    <a:lstStyle/>
                    <a:p>
                      <a:pPr marL="0" algn="l" defTabSz="777240" rtl="0" eaLnBrk="1" latinLnBrk="0" hangingPunct="1"/>
                      <a:endParaRPr lang="en-CA" sz="900" b="0" i="0" kern="120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panose="020B0604020202020204" pitchFamily="34" charset="0"/>
                        <a:ea typeface="+mn-ea"/>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panose="020B0604020202020204" pitchFamily="34" charset="0"/>
                        <a:ea typeface="+mn-ea"/>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US" sz="14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US" sz="14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US" sz="14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3899858"/>
                  </a:ext>
                </a:extLst>
              </a:tr>
              <a:tr h="228502">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Arial" panose="020B0604020202020204" pitchFamily="34" charset="0"/>
                        <a:ea typeface="Open Sans Semibold"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260518"/>
                  </a:ext>
                </a:extLst>
              </a:tr>
              <a:tr h="476744">
                <a:tc gridSpan="5">
                  <a:txBody>
                    <a:bodyPr/>
                    <a:lstStyle/>
                    <a:p>
                      <a:pPr marL="0" marR="0" lvl="0" indent="0" algn="l" defTabSz="777240" rtl="0" eaLnBrk="1" fontAlgn="auto" latinLnBrk="0" hangingPunct="1">
                        <a:lnSpc>
                          <a:spcPct val="120000"/>
                        </a:lnSpc>
                        <a:spcBef>
                          <a:spcPts val="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2 | Set 03: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g, o, c, k</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1" i="1"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to</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CA" sz="14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CA" sz="14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218725"/>
                  </a:ext>
                </a:extLst>
              </a:tr>
              <a:tr h="1255369">
                <a:tc>
                  <a:txBody>
                    <a:bodyPr/>
                    <a:lstStyle/>
                    <a:p>
                      <a:pPr marL="0" algn="l" defTabSz="777240" rtl="0" eaLnBrk="1" latinLnBrk="0" hangingPunct="1"/>
                      <a:endParaRPr lang="en-CA" sz="900" b="0" i="0" kern="120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CA" sz="900" b="0" i="0" kern="120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panose="020B0604020202020204" pitchFamily="34" charset="0"/>
                        <a:ea typeface="Open Sans Light" panose="020B0306030504020204" pitchFamily="34" charset="0"/>
                        <a:cs typeface="Arial"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CA" sz="14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20000"/>
                        </a:lnSpc>
                        <a:spcBef>
                          <a:spcPts val="300"/>
                        </a:spcBef>
                        <a:spcAft>
                          <a:spcPts val="0"/>
                        </a:spcAft>
                        <a:buClrTx/>
                        <a:buSzTx/>
                        <a:buFontTx/>
                        <a:buNone/>
                        <a:tabLst/>
                        <a:defRPr/>
                      </a:pPr>
                      <a:endParaRPr lang="en-CA" sz="1400" b="0" i="0" kern="1200"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75297"/>
                  </a:ext>
                </a:extLst>
              </a:tr>
            </a:tbl>
          </a:graphicData>
        </a:graphic>
      </p:graphicFrame>
      <p:pic>
        <p:nvPicPr>
          <p:cNvPr id="3" name="Picture 2">
            <a:extLst>
              <a:ext uri="{FF2B5EF4-FFF2-40B4-BE49-F238E27FC236}">
                <a16:creationId xmlns:a16="http://schemas.microsoft.com/office/drawing/2014/main" id="{2848DBB7-75A8-6741-926F-ED1BDB77EED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1520" y="1965960"/>
            <a:ext cx="914400" cy="1016000"/>
          </a:xfrm>
          <a:prstGeom prst="rect">
            <a:avLst/>
          </a:prstGeom>
          <a:ln w="19050" cmpd="sng">
            <a:solidFill>
              <a:schemeClr val="bg1"/>
            </a:solidFill>
          </a:ln>
          <a:effectLst/>
        </p:spPr>
      </p:pic>
      <p:pic>
        <p:nvPicPr>
          <p:cNvPr id="5" name="Picture 4">
            <a:extLst>
              <a:ext uri="{FF2B5EF4-FFF2-40B4-BE49-F238E27FC236}">
                <a16:creationId xmlns:a16="http://schemas.microsoft.com/office/drawing/2014/main" id="{BDFE7A3C-FE86-1249-8E15-FC26DE7D6F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6741" y="1965960"/>
            <a:ext cx="914400" cy="1016000"/>
          </a:xfrm>
          <a:prstGeom prst="rect">
            <a:avLst/>
          </a:prstGeom>
          <a:ln w="19050" cmpd="sng">
            <a:solidFill>
              <a:schemeClr val="bg1"/>
            </a:solidFill>
          </a:ln>
          <a:effectLst/>
        </p:spPr>
      </p:pic>
      <p:pic>
        <p:nvPicPr>
          <p:cNvPr id="6" name="Picture 5">
            <a:extLst>
              <a:ext uri="{FF2B5EF4-FFF2-40B4-BE49-F238E27FC236}">
                <a16:creationId xmlns:a16="http://schemas.microsoft.com/office/drawing/2014/main" id="{4CE33103-50DA-2A44-947A-56ABCFC4698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66901" y="1965960"/>
            <a:ext cx="914400" cy="1016000"/>
          </a:xfrm>
          <a:prstGeom prst="rect">
            <a:avLst/>
          </a:prstGeom>
          <a:ln w="19050" cmpd="sng">
            <a:solidFill>
              <a:schemeClr val="bg1"/>
            </a:solidFill>
          </a:ln>
          <a:effectLst/>
        </p:spPr>
      </p:pic>
      <p:pic>
        <p:nvPicPr>
          <p:cNvPr id="7" name="Picture 6" descr="A picture containing text&#10;&#10;Description automatically generated">
            <a:extLst>
              <a:ext uri="{FF2B5EF4-FFF2-40B4-BE49-F238E27FC236}">
                <a16:creationId xmlns:a16="http://schemas.microsoft.com/office/drawing/2014/main" id="{1918A429-53FB-C14C-A836-7795C4DAB7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520" y="3931920"/>
            <a:ext cx="914400" cy="1016000"/>
          </a:xfrm>
          <a:prstGeom prst="rect">
            <a:avLst/>
          </a:prstGeom>
          <a:ln w="19050">
            <a:solidFill>
              <a:schemeClr val="bg1"/>
            </a:solidFill>
          </a:ln>
          <a:effectLst/>
        </p:spPr>
      </p:pic>
      <p:pic>
        <p:nvPicPr>
          <p:cNvPr id="8" name="Picture 7" descr="A picture containing text, box, container&#10;&#10;Description automatically generated">
            <a:extLst>
              <a:ext uri="{FF2B5EF4-FFF2-40B4-BE49-F238E27FC236}">
                <a16:creationId xmlns:a16="http://schemas.microsoft.com/office/drawing/2014/main" id="{A4F4D543-BB74-0041-B748-B48939B86A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86741" y="3931920"/>
            <a:ext cx="914400" cy="1016000"/>
          </a:xfrm>
          <a:prstGeom prst="rect">
            <a:avLst/>
          </a:prstGeom>
          <a:ln w="19050">
            <a:solidFill>
              <a:schemeClr val="bg1"/>
            </a:solidFill>
          </a:ln>
          <a:effectLst/>
        </p:spPr>
      </p:pic>
      <p:pic>
        <p:nvPicPr>
          <p:cNvPr id="10" name="Picture 9" descr="Diagram&#10;&#10;Description automatically generated with low confidence">
            <a:extLst>
              <a:ext uri="{FF2B5EF4-FFF2-40B4-BE49-F238E27FC236}">
                <a16:creationId xmlns:a16="http://schemas.microsoft.com/office/drawing/2014/main" id="{0E5C6657-BF80-3A4A-842F-F9B566AB7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520" y="5897880"/>
            <a:ext cx="914400" cy="1016000"/>
          </a:xfrm>
          <a:prstGeom prst="rect">
            <a:avLst/>
          </a:prstGeom>
          <a:ln w="19050">
            <a:solidFill>
              <a:schemeClr val="bg1"/>
            </a:solidFill>
          </a:ln>
          <a:effectLst/>
        </p:spPr>
      </p:pic>
      <p:pic>
        <p:nvPicPr>
          <p:cNvPr id="11" name="Picture 10" descr="A picture containing diagram&#10;&#10;Description automatically generated">
            <a:extLst>
              <a:ext uri="{FF2B5EF4-FFF2-40B4-BE49-F238E27FC236}">
                <a16:creationId xmlns:a16="http://schemas.microsoft.com/office/drawing/2014/main" id="{775A0BA3-F6ED-DC4D-8679-9565C2113A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86741" y="5897880"/>
            <a:ext cx="914400" cy="1016000"/>
          </a:xfrm>
          <a:prstGeom prst="rect">
            <a:avLst/>
          </a:prstGeom>
          <a:ln w="19050">
            <a:solidFill>
              <a:schemeClr val="bg1"/>
            </a:solidFill>
          </a:ln>
          <a:effectLst/>
        </p:spPr>
      </p:pic>
      <p:pic>
        <p:nvPicPr>
          <p:cNvPr id="13" name="Picture 12" descr="A cat with a stuffed animal&#10;&#10;Description automatically generated with low confidence">
            <a:extLst>
              <a:ext uri="{FF2B5EF4-FFF2-40B4-BE49-F238E27FC236}">
                <a16:creationId xmlns:a16="http://schemas.microsoft.com/office/drawing/2014/main" id="{14CCA164-D7B0-D048-9137-68274CC19E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66901" y="5897880"/>
            <a:ext cx="914400" cy="1016000"/>
          </a:xfrm>
          <a:prstGeom prst="rect">
            <a:avLst/>
          </a:prstGeom>
          <a:ln w="19050" cmpd="sng">
            <a:solidFill>
              <a:schemeClr val="bg1"/>
            </a:solidFill>
          </a:ln>
          <a:effectLst/>
        </p:spPr>
      </p:pic>
      <p:pic>
        <p:nvPicPr>
          <p:cNvPr id="14" name="Picture 13" descr="A child and a dog&#10;&#10;Description automatically generated with medium confidence">
            <a:extLst>
              <a:ext uri="{FF2B5EF4-FFF2-40B4-BE49-F238E27FC236}">
                <a16:creationId xmlns:a16="http://schemas.microsoft.com/office/drawing/2014/main" id="{88437B83-1DC9-2E4D-BF71-AA7BAB976EA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47061" y="5897880"/>
            <a:ext cx="914400" cy="1016000"/>
          </a:xfrm>
          <a:prstGeom prst="rect">
            <a:avLst/>
          </a:prstGeom>
          <a:ln w="19050" cmpd="sng">
            <a:solidFill>
              <a:schemeClr val="bg1"/>
            </a:solidFill>
          </a:ln>
          <a:effectLst/>
        </p:spPr>
      </p:pic>
      <p:pic>
        <p:nvPicPr>
          <p:cNvPr id="20" name="Picture 2" descr="Webinar: Teaching decodable reading strategies with Bug Club Phonics">
            <a:extLst>
              <a:ext uri="{FF2B5EF4-FFF2-40B4-BE49-F238E27FC236}">
                <a16:creationId xmlns:a16="http://schemas.microsoft.com/office/drawing/2014/main" id="{77308CCE-2B25-F340-89DF-9B1C7AC30AF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BDE6C94-33C9-7D46-8F54-DAFC77D583DA}"/>
              </a:ext>
            </a:extLst>
          </p:cNvPr>
          <p:cNvPicPr>
            <a:picLocks noChangeAspect="1"/>
          </p:cNvPicPr>
          <p:nvPr/>
        </p:nvPicPr>
        <p:blipFill>
          <a:blip r:embed="rId12"/>
          <a:stretch>
            <a:fillRect/>
          </a:stretch>
        </p:blipFill>
        <p:spPr>
          <a:xfrm>
            <a:off x="7862187" y="5039268"/>
            <a:ext cx="2214480" cy="2297523"/>
          </a:xfrm>
          <a:prstGeom prst="rect">
            <a:avLst/>
          </a:prstGeom>
        </p:spPr>
      </p:pic>
      <p:graphicFrame>
        <p:nvGraphicFramePr>
          <p:cNvPr id="18" name="Table 23">
            <a:extLst>
              <a:ext uri="{FF2B5EF4-FFF2-40B4-BE49-F238E27FC236}">
                <a16:creationId xmlns:a16="http://schemas.microsoft.com/office/drawing/2014/main" id="{F48629F7-4165-FF49-8C8A-EAC1BC608DEC}"/>
              </a:ext>
            </a:extLst>
          </p:cNvPr>
          <p:cNvGraphicFramePr>
            <a:graphicFrameLocks noGrp="1"/>
          </p:cNvGraphicFramePr>
          <p:nvPr>
            <p:extLst>
              <p:ext uri="{D42A27DB-BD31-4B8C-83A1-F6EECF244321}">
                <p14:modId xmlns:p14="http://schemas.microsoft.com/office/powerpoint/2010/main" val="1586338080"/>
              </p:ext>
            </p:extLst>
          </p:nvPr>
        </p:nvGraphicFramePr>
        <p:xfrm>
          <a:off x="8046720" y="1371600"/>
          <a:ext cx="2011680" cy="3295904"/>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1407933452"/>
                    </a:ext>
                  </a:extLst>
                </a:gridCol>
              </a:tblGrid>
              <a:tr h="2743200">
                <a:tc>
                  <a:txBody>
                    <a:bodyPr/>
                    <a:lstStyle/>
                    <a:p>
                      <a:pPr>
                        <a:lnSpc>
                          <a:spcPct val="120000"/>
                        </a:lnSpc>
                        <a:spcBef>
                          <a:spcPts val="1200"/>
                        </a:spcBef>
                      </a:pPr>
                      <a:r>
                        <a:rPr lang="en-CA" sz="1100" b="1" dirty="0" err="1">
                          <a:solidFill>
                            <a:srgbClr val="003057"/>
                          </a:solidFill>
                          <a:latin typeface="Open Sans" panose="020B0606030504020204" pitchFamily="34" charset="0"/>
                          <a:ea typeface="Open Sans" panose="020B0606030504020204" pitchFamily="34" charset="0"/>
                          <a:cs typeface="Open Sans" panose="020B0606030504020204" pitchFamily="34" charset="0"/>
                        </a:rPr>
                        <a:t>Decodability</a:t>
                      </a:r>
                      <a:r>
                        <a:rPr lang="en-CA" sz="1100" b="1" dirty="0">
                          <a:solidFill>
                            <a:srgbClr val="003057"/>
                          </a:solidFill>
                          <a:latin typeface="Open Sans" panose="020B0606030504020204" pitchFamily="34" charset="0"/>
                          <a:ea typeface="Open Sans" panose="020B0606030504020204" pitchFamily="34" charset="0"/>
                          <a:cs typeface="Open Sans" panose="020B0606030504020204" pitchFamily="34" charset="0"/>
                        </a:rPr>
                        <a:t>:</a:t>
                      </a:r>
                      <a:br>
                        <a:rPr lang="en-CA" sz="1100" b="1" dirty="0">
                          <a:solidFill>
                            <a:srgbClr val="003057"/>
                          </a:solidFill>
                          <a:latin typeface="Open Sans" panose="020B0606030504020204" pitchFamily="34" charset="0"/>
                          <a:ea typeface="Open Sans" panose="020B0606030504020204" pitchFamily="34" charset="0"/>
                          <a:cs typeface="Open Sans" panose="020B0606030504020204" pitchFamily="34" charset="0"/>
                        </a:rPr>
                      </a:br>
                      <a:r>
                        <a:rPr lang="en-CA" sz="1100" b="0" i="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All words are decodable with the exception of a few common irregular (‘tricky’) words needed to make the text meaningful. Some books contain environmental print which is often above the reading level of the child, but you can decide whether or not to draw attention to this text.</a:t>
                      </a:r>
                    </a:p>
                  </a:txBody>
                  <a:tcPr marL="182880" marR="457200" marT="91440" marB="0">
                    <a:lnL w="19050" cap="flat" cmpd="sng" algn="ctr">
                      <a:solidFill>
                        <a:srgbClr val="84BD00"/>
                      </a:solidFill>
                      <a:prstDash val="solid"/>
                      <a:round/>
                      <a:headEnd type="none" w="med" len="med"/>
                      <a:tailEnd type="none" w="med" len="med"/>
                    </a:lnL>
                    <a:lnT w="19050" cap="flat" cmpd="sng" algn="ctr">
                      <a:solidFill>
                        <a:srgbClr val="84BD00"/>
                      </a:solidFill>
                      <a:prstDash val="solid"/>
                      <a:round/>
                      <a:headEnd type="none" w="med" len="med"/>
                      <a:tailEnd type="none" w="med" len="med"/>
                    </a:lnT>
                    <a:noFill/>
                  </a:tcPr>
                </a:tc>
                <a:extLst>
                  <a:ext uri="{0D108BD9-81ED-4DB2-BD59-A6C34878D82A}">
                    <a16:rowId xmlns:a16="http://schemas.microsoft.com/office/drawing/2014/main" val="4193958363"/>
                  </a:ext>
                </a:extLst>
              </a:tr>
            </a:tbl>
          </a:graphicData>
        </a:graphic>
      </p:graphicFrame>
      <p:sp>
        <p:nvSpPr>
          <p:cNvPr id="23" name="TextBox 22">
            <a:extLst>
              <a:ext uri="{FF2B5EF4-FFF2-40B4-BE49-F238E27FC236}">
                <a16:creationId xmlns:a16="http://schemas.microsoft.com/office/drawing/2014/main" id="{DA8B277E-9A7D-BF43-B16A-B2CE8A31C48D}"/>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13"/>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24" name="Picture 23">
            <a:extLst>
              <a:ext uri="{FF2B5EF4-FFF2-40B4-BE49-F238E27FC236}">
                <a16:creationId xmlns:a16="http://schemas.microsoft.com/office/drawing/2014/main" id="{EE5EF187-4840-7F41-BA47-E8015414E48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pic>
        <p:nvPicPr>
          <p:cNvPr id="16" name="Picture 15">
            <a:extLst>
              <a:ext uri="{FF2B5EF4-FFF2-40B4-BE49-F238E27FC236}">
                <a16:creationId xmlns:a16="http://schemas.microsoft.com/office/drawing/2014/main" id="{F0C3106D-A0D2-2281-F0A5-A4C3BC688A2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547059" y="1965898"/>
            <a:ext cx="914400" cy="1016062"/>
          </a:xfrm>
          <a:prstGeom prst="rect">
            <a:avLst/>
          </a:prstGeom>
          <a:ln w="19050">
            <a:solidFill>
              <a:schemeClr val="bg1"/>
            </a:solidFill>
          </a:ln>
        </p:spPr>
      </p:pic>
      <p:pic>
        <p:nvPicPr>
          <p:cNvPr id="19" name="Picture 18">
            <a:extLst>
              <a:ext uri="{FF2B5EF4-FFF2-40B4-BE49-F238E27FC236}">
                <a16:creationId xmlns:a16="http://schemas.microsoft.com/office/drawing/2014/main" id="{971B9100-D9AB-AAF6-C56A-9DC65063D2D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66905" y="3932936"/>
            <a:ext cx="914400" cy="1014984"/>
          </a:xfrm>
          <a:prstGeom prst="rect">
            <a:avLst/>
          </a:prstGeom>
          <a:ln w="19050">
            <a:solidFill>
              <a:schemeClr val="bg1"/>
            </a:solidFill>
          </a:ln>
        </p:spPr>
      </p:pic>
      <p:pic>
        <p:nvPicPr>
          <p:cNvPr id="27" name="Picture 26">
            <a:extLst>
              <a:ext uri="{FF2B5EF4-FFF2-40B4-BE49-F238E27FC236}">
                <a16:creationId xmlns:a16="http://schemas.microsoft.com/office/drawing/2014/main" id="{5299D78D-CCC3-B87C-9FE6-E7EB35E92ED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518911" y="3932936"/>
            <a:ext cx="914400" cy="1014984"/>
          </a:xfrm>
          <a:prstGeom prst="rect">
            <a:avLst/>
          </a:prstGeom>
          <a:ln w="19050">
            <a:solidFill>
              <a:schemeClr val="bg1"/>
            </a:solidFill>
          </a:ln>
        </p:spPr>
      </p:pic>
      <p:pic>
        <p:nvPicPr>
          <p:cNvPr id="2" name="Picture 1">
            <a:extLst>
              <a:ext uri="{FF2B5EF4-FFF2-40B4-BE49-F238E27FC236}">
                <a16:creationId xmlns:a16="http://schemas.microsoft.com/office/drawing/2014/main" id="{72FF29E1-6AB0-26FB-EDCD-7E41958B48D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949435" y="5898896"/>
            <a:ext cx="914400" cy="1014984"/>
          </a:xfrm>
          <a:prstGeom prst="rect">
            <a:avLst/>
          </a:prstGeom>
          <a:ln w="19050">
            <a:solidFill>
              <a:schemeClr val="bg1"/>
            </a:solidFill>
          </a:ln>
        </p:spPr>
      </p:pic>
      <p:pic>
        <p:nvPicPr>
          <p:cNvPr id="15" name="Picture 14">
            <a:extLst>
              <a:ext uri="{FF2B5EF4-FFF2-40B4-BE49-F238E27FC236}">
                <a16:creationId xmlns:a16="http://schemas.microsoft.com/office/drawing/2014/main" id="{FE74A25E-C2F1-3460-CEA5-E4A10418EC96}"/>
              </a:ext>
            </a:extLst>
          </p:cNvPr>
          <p:cNvPicPr>
            <a:picLocks noChangeAspect="1"/>
          </p:cNvPicPr>
          <p:nvPr/>
        </p:nvPicPr>
        <p:blipFill>
          <a:blip r:embed="rId19"/>
          <a:stretch>
            <a:fillRect/>
          </a:stretch>
        </p:blipFill>
        <p:spPr>
          <a:xfrm>
            <a:off x="5725175" y="5897879"/>
            <a:ext cx="962166" cy="1028215"/>
          </a:xfrm>
          <a:prstGeom prst="rect">
            <a:avLst/>
          </a:prstGeom>
          <a:ln w="19050">
            <a:solidFill>
              <a:schemeClr val="bg1"/>
            </a:solidFill>
          </a:ln>
        </p:spPr>
      </p:pic>
    </p:spTree>
    <p:extLst>
      <p:ext uri="{BB962C8B-B14F-4D97-AF65-F5344CB8AC3E}">
        <p14:creationId xmlns:p14="http://schemas.microsoft.com/office/powerpoint/2010/main" val="251651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7">
            <a:extLst>
              <a:ext uri="{FF2B5EF4-FFF2-40B4-BE49-F238E27FC236}">
                <a16:creationId xmlns:a16="http://schemas.microsoft.com/office/drawing/2014/main" id="{2425F966-7086-6A05-130F-77D10730E352}"/>
              </a:ext>
            </a:extLst>
          </p:cNvPr>
          <p:cNvGraphicFramePr>
            <a:graphicFrameLocks noGrp="1"/>
          </p:cNvGraphicFramePr>
          <p:nvPr>
            <p:extLst>
              <p:ext uri="{D42A27DB-BD31-4B8C-83A1-F6EECF244321}">
                <p14:modId xmlns:p14="http://schemas.microsoft.com/office/powerpoint/2010/main" val="2935733956"/>
              </p:ext>
            </p:extLst>
          </p:nvPr>
        </p:nvGraphicFramePr>
        <p:xfrm>
          <a:off x="-1" y="365760"/>
          <a:ext cx="10058399" cy="640080"/>
        </p:xfrm>
        <a:graphic>
          <a:graphicData uri="http://schemas.openxmlformats.org/drawingml/2006/table">
            <a:tbl>
              <a:tblPr firstRow="1" bandRow="1">
                <a:tableStyleId>{5C22544A-7EE6-4342-B048-85BDC9FD1C3A}</a:tableStyleId>
              </a:tblPr>
              <a:tblGrid>
                <a:gridCol w="10058399">
                  <a:extLst>
                    <a:ext uri="{9D8B030D-6E8A-4147-A177-3AD203B41FA5}">
                      <a16:colId xmlns:a16="http://schemas.microsoft.com/office/drawing/2014/main" val="2061155439"/>
                    </a:ext>
                  </a:extLst>
                </a:gridCol>
              </a:tblGrid>
              <a:tr h="640080">
                <a:tc>
                  <a:txBody>
                    <a:bodyPr/>
                    <a:lstStyle/>
                    <a:p>
                      <a:pPr marL="7938" indent="0" algn="l">
                        <a:tabLst/>
                      </a:pPr>
                      <a:r>
                        <a:rPr lang="en-US" sz="2400" b="1" i="0" dirty="0">
                          <a:solidFill>
                            <a:srgbClr val="003057"/>
                          </a:solidFill>
                          <a:latin typeface="Open Sans" panose="020B0606030504020204" pitchFamily="34" charset="0"/>
                          <a:ea typeface="Open Sans" panose="020B0606030504020204" pitchFamily="34" charset="0"/>
                          <a:cs typeface="Open Sans" panose="020B0606030504020204" pitchFamily="34" charset="0"/>
                        </a:rPr>
                        <a:t>Overview of Titles</a:t>
                      </a:r>
                    </a:p>
                  </a:txBody>
                  <a:tcPr marL="1371600" anchor="ctr">
                    <a:lnL w="12700" cmpd="sng">
                      <a:noFill/>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876357511"/>
                  </a:ext>
                </a:extLst>
              </a:tr>
            </a:tbl>
          </a:graphicData>
        </a:graphic>
      </p:graphicFrame>
      <p:graphicFrame>
        <p:nvGraphicFramePr>
          <p:cNvPr id="4" name="Table 48">
            <a:extLst>
              <a:ext uri="{FF2B5EF4-FFF2-40B4-BE49-F238E27FC236}">
                <a16:creationId xmlns:a16="http://schemas.microsoft.com/office/drawing/2014/main" id="{7F1804D8-318F-9046-8271-5DE2C6EE555A}"/>
              </a:ext>
            </a:extLst>
          </p:cNvPr>
          <p:cNvGraphicFramePr>
            <a:graphicFrameLocks noGrp="1"/>
          </p:cNvGraphicFramePr>
          <p:nvPr>
            <p:extLst>
              <p:ext uri="{D42A27DB-BD31-4B8C-83A1-F6EECF244321}">
                <p14:modId xmlns:p14="http://schemas.microsoft.com/office/powerpoint/2010/main" val="1926027525"/>
              </p:ext>
            </p:extLst>
          </p:nvPr>
        </p:nvGraphicFramePr>
        <p:xfrm>
          <a:off x="548642" y="1280160"/>
          <a:ext cx="8948443" cy="5677369"/>
        </p:xfrm>
        <a:graphic>
          <a:graphicData uri="http://schemas.openxmlformats.org/drawingml/2006/table">
            <a:tbl>
              <a:tblPr firstRow="1" bandRow="1">
                <a:tableStyleId>{5C22544A-7EE6-4342-B048-85BDC9FD1C3A}</a:tableStyleId>
              </a:tblPr>
              <a:tblGrid>
                <a:gridCol w="1278349">
                  <a:extLst>
                    <a:ext uri="{9D8B030D-6E8A-4147-A177-3AD203B41FA5}">
                      <a16:colId xmlns:a16="http://schemas.microsoft.com/office/drawing/2014/main" val="107147966"/>
                    </a:ext>
                  </a:extLst>
                </a:gridCol>
                <a:gridCol w="1278349">
                  <a:extLst>
                    <a:ext uri="{9D8B030D-6E8A-4147-A177-3AD203B41FA5}">
                      <a16:colId xmlns:a16="http://schemas.microsoft.com/office/drawing/2014/main" val="75437473"/>
                    </a:ext>
                  </a:extLst>
                </a:gridCol>
                <a:gridCol w="1278349">
                  <a:extLst>
                    <a:ext uri="{9D8B030D-6E8A-4147-A177-3AD203B41FA5}">
                      <a16:colId xmlns:a16="http://schemas.microsoft.com/office/drawing/2014/main" val="1641775268"/>
                    </a:ext>
                  </a:extLst>
                </a:gridCol>
                <a:gridCol w="1278349">
                  <a:extLst>
                    <a:ext uri="{9D8B030D-6E8A-4147-A177-3AD203B41FA5}">
                      <a16:colId xmlns:a16="http://schemas.microsoft.com/office/drawing/2014/main" val="1249788929"/>
                    </a:ext>
                  </a:extLst>
                </a:gridCol>
                <a:gridCol w="1278349">
                  <a:extLst>
                    <a:ext uri="{9D8B030D-6E8A-4147-A177-3AD203B41FA5}">
                      <a16:colId xmlns:a16="http://schemas.microsoft.com/office/drawing/2014/main" val="1497580282"/>
                    </a:ext>
                  </a:extLst>
                </a:gridCol>
                <a:gridCol w="1278349">
                  <a:extLst>
                    <a:ext uri="{9D8B030D-6E8A-4147-A177-3AD203B41FA5}">
                      <a16:colId xmlns:a16="http://schemas.microsoft.com/office/drawing/2014/main" val="2469969489"/>
                    </a:ext>
                  </a:extLst>
                </a:gridCol>
                <a:gridCol w="1278349">
                  <a:extLst>
                    <a:ext uri="{9D8B030D-6E8A-4147-A177-3AD203B41FA5}">
                      <a16:colId xmlns:a16="http://schemas.microsoft.com/office/drawing/2014/main" val="4028314707"/>
                    </a:ext>
                  </a:extLst>
                </a:gridCol>
              </a:tblGrid>
              <a:tr h="501004">
                <a:tc gridSpan="6">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2 | Set 04: </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ck, e, u, r</a:t>
                      </a:r>
                      <a:br>
                        <a:rPr lang="en-CA" sz="12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no, go</a:t>
                      </a:r>
                      <a:endParaRPr lang="en-CA" sz="1000" b="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543263"/>
                  </a:ext>
                </a:extLst>
              </a:tr>
              <a:tr h="1252507">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766992"/>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428120"/>
                  </a:ext>
                </a:extLst>
              </a:tr>
              <a:tr h="476833">
                <a:tc gridSpan="6">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2 | Set 05: </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h, b, f, ff, l,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ll</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ss</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I, into, her</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437020"/>
                  </a:ext>
                </a:extLst>
              </a:tr>
              <a:tr h="1252507">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3899858"/>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260518"/>
                  </a:ext>
                </a:extLst>
              </a:tr>
              <a:tr h="476833">
                <a:tc>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3 | Set 06: </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j, v, w, x</a:t>
                      </a:r>
                      <a:br>
                        <a:rPr lang="en-CA" sz="10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me, be</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Semibold" panose="020B0606030504020204" pitchFamily="34" charset="0"/>
                        <a:cs typeface="Arial" panose="020B0604020202020204"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218725"/>
                  </a:ext>
                </a:extLst>
              </a:tr>
              <a:tr h="1252507">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866775297"/>
                  </a:ext>
                </a:extLst>
              </a:tr>
            </a:tbl>
          </a:graphicData>
        </a:graphic>
      </p:graphicFrame>
      <p:pic>
        <p:nvPicPr>
          <p:cNvPr id="3" name="Picture 2" descr="A cover of a book&#10;&#10;Description automatically generated with low confidence">
            <a:extLst>
              <a:ext uri="{FF2B5EF4-FFF2-40B4-BE49-F238E27FC236}">
                <a16:creationId xmlns:a16="http://schemas.microsoft.com/office/drawing/2014/main" id="{2042EF61-F54C-3B4B-A8DD-BC12FEFB09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2320" y="1874520"/>
            <a:ext cx="914400" cy="1016000"/>
          </a:xfrm>
          <a:prstGeom prst="rect">
            <a:avLst/>
          </a:prstGeom>
          <a:ln w="19050">
            <a:solidFill>
              <a:schemeClr val="bg1"/>
            </a:solidFill>
          </a:ln>
          <a:effectLst/>
        </p:spPr>
      </p:pic>
      <p:pic>
        <p:nvPicPr>
          <p:cNvPr id="5" name="Picture 4" descr="A picture containing text, container, box&#10;&#10;Description automatically generated">
            <a:extLst>
              <a:ext uri="{FF2B5EF4-FFF2-40B4-BE49-F238E27FC236}">
                <a16:creationId xmlns:a16="http://schemas.microsoft.com/office/drawing/2014/main" id="{9C9092BC-6EA5-2F48-A005-50E59FBEC8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20" y="1874520"/>
            <a:ext cx="914400" cy="1016000"/>
          </a:xfrm>
          <a:prstGeom prst="rect">
            <a:avLst/>
          </a:prstGeom>
          <a:ln w="19050">
            <a:solidFill>
              <a:schemeClr val="bg1"/>
            </a:solidFill>
          </a:ln>
          <a:effectLst/>
        </p:spPr>
      </p:pic>
      <p:pic>
        <p:nvPicPr>
          <p:cNvPr id="6" name="Picture 5" descr="A picture containing text&#10;&#10;Description automatically generated">
            <a:extLst>
              <a:ext uri="{FF2B5EF4-FFF2-40B4-BE49-F238E27FC236}">
                <a16:creationId xmlns:a16="http://schemas.microsoft.com/office/drawing/2014/main" id="{C0EEE977-C81D-F440-BA59-9784E31D67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1680" y="1874520"/>
            <a:ext cx="914400" cy="1016000"/>
          </a:xfrm>
          <a:prstGeom prst="rect">
            <a:avLst/>
          </a:prstGeom>
          <a:ln w="19050">
            <a:solidFill>
              <a:schemeClr val="bg1"/>
            </a:solidFill>
          </a:ln>
          <a:effectLst/>
        </p:spPr>
      </p:pic>
      <p:pic>
        <p:nvPicPr>
          <p:cNvPr id="7" name="Picture 6" descr="Text&#10;&#10;Description automatically generated with low confidence">
            <a:extLst>
              <a:ext uri="{FF2B5EF4-FFF2-40B4-BE49-F238E27FC236}">
                <a16:creationId xmlns:a16="http://schemas.microsoft.com/office/drawing/2014/main" id="{AB0A03BB-30F7-504C-BDB9-E91478DC45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1840" y="1874520"/>
            <a:ext cx="914400" cy="1016000"/>
          </a:xfrm>
          <a:prstGeom prst="rect">
            <a:avLst/>
          </a:prstGeom>
          <a:ln w="19050">
            <a:solidFill>
              <a:schemeClr val="bg1"/>
            </a:solidFill>
          </a:ln>
          <a:effectLst/>
        </p:spPr>
      </p:pic>
      <p:pic>
        <p:nvPicPr>
          <p:cNvPr id="8" name="Picture 7" descr="A dog lying on the ground&#10;&#10;Description automatically generated with low confidence">
            <a:extLst>
              <a:ext uri="{FF2B5EF4-FFF2-40B4-BE49-F238E27FC236}">
                <a16:creationId xmlns:a16="http://schemas.microsoft.com/office/drawing/2014/main" id="{ED9C585C-D6B7-AF4C-A47C-06AB2D9E79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72000" y="1874520"/>
            <a:ext cx="914400" cy="1016000"/>
          </a:xfrm>
          <a:prstGeom prst="rect">
            <a:avLst/>
          </a:prstGeom>
          <a:ln w="19050" cmpd="sng">
            <a:solidFill>
              <a:schemeClr val="bg1"/>
            </a:solidFill>
          </a:ln>
          <a:effectLst/>
        </p:spPr>
      </p:pic>
      <p:pic>
        <p:nvPicPr>
          <p:cNvPr id="9" name="Picture 8" descr="A child and a dog on a beach&#10;&#10;Description automatically generated with low confidence">
            <a:extLst>
              <a:ext uri="{FF2B5EF4-FFF2-40B4-BE49-F238E27FC236}">
                <a16:creationId xmlns:a16="http://schemas.microsoft.com/office/drawing/2014/main" id="{20E6D713-D6FE-454B-937A-3DA0403021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52160" y="1874520"/>
            <a:ext cx="914400" cy="1016000"/>
          </a:xfrm>
          <a:prstGeom prst="rect">
            <a:avLst/>
          </a:prstGeom>
          <a:ln w="19050" cmpd="sng">
            <a:solidFill>
              <a:schemeClr val="bg1"/>
            </a:solidFill>
          </a:ln>
          <a:effectLst/>
        </p:spPr>
      </p:pic>
      <p:pic>
        <p:nvPicPr>
          <p:cNvPr id="10" name="Picture 9" descr="A picture containing text&#10;&#10;Description automatically generated">
            <a:extLst>
              <a:ext uri="{FF2B5EF4-FFF2-40B4-BE49-F238E27FC236}">
                <a16:creationId xmlns:a16="http://schemas.microsoft.com/office/drawing/2014/main" id="{36F505BB-E575-E745-A736-BDB66E5F80F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32320" y="3840480"/>
            <a:ext cx="914400" cy="1016000"/>
          </a:xfrm>
          <a:prstGeom prst="rect">
            <a:avLst/>
          </a:prstGeom>
          <a:ln w="19050">
            <a:solidFill>
              <a:schemeClr val="bg1"/>
            </a:solidFill>
          </a:ln>
          <a:effectLst/>
        </p:spPr>
      </p:pic>
      <p:pic>
        <p:nvPicPr>
          <p:cNvPr id="11" name="Picture 10" descr="A picture containing text&#10;&#10;Description automatically generated">
            <a:extLst>
              <a:ext uri="{FF2B5EF4-FFF2-40B4-BE49-F238E27FC236}">
                <a16:creationId xmlns:a16="http://schemas.microsoft.com/office/drawing/2014/main" id="{71068008-D336-EC40-BDF0-C187D6E46B1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91840" y="3840480"/>
            <a:ext cx="914400" cy="1016000"/>
          </a:xfrm>
          <a:prstGeom prst="rect">
            <a:avLst/>
          </a:prstGeom>
          <a:ln w="19050">
            <a:solidFill>
              <a:schemeClr val="bg1"/>
            </a:solidFill>
          </a:ln>
          <a:effectLst/>
        </p:spPr>
      </p:pic>
      <p:pic>
        <p:nvPicPr>
          <p:cNvPr id="12" name="Picture 11" descr="A picture containing text&#10;&#10;Description automatically generated">
            <a:extLst>
              <a:ext uri="{FF2B5EF4-FFF2-40B4-BE49-F238E27FC236}">
                <a16:creationId xmlns:a16="http://schemas.microsoft.com/office/drawing/2014/main" id="{0634CD52-9E61-7E4C-BAE8-E8317BDBF40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11680" y="3840480"/>
            <a:ext cx="914400" cy="1016000"/>
          </a:xfrm>
          <a:prstGeom prst="rect">
            <a:avLst/>
          </a:prstGeom>
          <a:ln w="19050">
            <a:solidFill>
              <a:schemeClr val="bg1"/>
            </a:solidFill>
          </a:ln>
          <a:effectLst/>
        </p:spPr>
      </p:pic>
      <p:pic>
        <p:nvPicPr>
          <p:cNvPr id="13" name="Picture 12" descr="Diagram&#10;&#10;Description automatically generated">
            <a:extLst>
              <a:ext uri="{FF2B5EF4-FFF2-40B4-BE49-F238E27FC236}">
                <a16:creationId xmlns:a16="http://schemas.microsoft.com/office/drawing/2014/main" id="{2DCC30D6-F350-5544-870C-B547925DF88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1520" y="3840480"/>
            <a:ext cx="914400" cy="1016000"/>
          </a:xfrm>
          <a:prstGeom prst="rect">
            <a:avLst/>
          </a:prstGeom>
          <a:ln w="19050">
            <a:solidFill>
              <a:schemeClr val="bg1"/>
            </a:solidFill>
          </a:ln>
          <a:effectLst/>
        </p:spPr>
      </p:pic>
      <p:pic>
        <p:nvPicPr>
          <p:cNvPr id="14" name="Picture 13" descr="A picture containing text, colorful&#10;&#10;Description automatically generated">
            <a:extLst>
              <a:ext uri="{FF2B5EF4-FFF2-40B4-BE49-F238E27FC236}">
                <a16:creationId xmlns:a16="http://schemas.microsoft.com/office/drawing/2014/main" id="{B02B261F-8C10-F345-887F-3FAF2BF4723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72000" y="3840480"/>
            <a:ext cx="914400" cy="1016000"/>
          </a:xfrm>
          <a:prstGeom prst="rect">
            <a:avLst/>
          </a:prstGeom>
          <a:ln w="19050" cmpd="sng">
            <a:solidFill>
              <a:schemeClr val="bg1"/>
            </a:solidFill>
          </a:ln>
          <a:effectLst/>
        </p:spPr>
      </p:pic>
      <p:pic>
        <p:nvPicPr>
          <p:cNvPr id="15" name="Picture 14" descr="A person and a child on a beach&#10;&#10;Description automatically generated with low confidence">
            <a:extLst>
              <a:ext uri="{FF2B5EF4-FFF2-40B4-BE49-F238E27FC236}">
                <a16:creationId xmlns:a16="http://schemas.microsoft.com/office/drawing/2014/main" id="{7910C465-1EAA-664B-958E-2C68418EA4C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52160" y="3840480"/>
            <a:ext cx="914400" cy="1016000"/>
          </a:xfrm>
          <a:prstGeom prst="rect">
            <a:avLst/>
          </a:prstGeom>
          <a:ln w="19050" cmpd="sng">
            <a:solidFill>
              <a:schemeClr val="bg1"/>
            </a:solidFill>
          </a:ln>
          <a:effectLst/>
        </p:spPr>
      </p:pic>
      <p:pic>
        <p:nvPicPr>
          <p:cNvPr id="16" name="Picture 15" descr="A picture containing text, container&#10;&#10;Description automatically generated">
            <a:extLst>
              <a:ext uri="{FF2B5EF4-FFF2-40B4-BE49-F238E27FC236}">
                <a16:creationId xmlns:a16="http://schemas.microsoft.com/office/drawing/2014/main" id="{7558985A-E99F-E04B-AE65-E869C70FA0F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91840" y="5806440"/>
            <a:ext cx="914400" cy="1016000"/>
          </a:xfrm>
          <a:prstGeom prst="rect">
            <a:avLst/>
          </a:prstGeom>
          <a:ln w="19050">
            <a:solidFill>
              <a:schemeClr val="bg1"/>
            </a:solidFill>
          </a:ln>
          <a:effectLst/>
        </p:spPr>
      </p:pic>
      <p:pic>
        <p:nvPicPr>
          <p:cNvPr id="17" name="Picture 16" descr="A picture containing text&#10;&#10;Description automatically generated">
            <a:extLst>
              <a:ext uri="{FF2B5EF4-FFF2-40B4-BE49-F238E27FC236}">
                <a16:creationId xmlns:a16="http://schemas.microsoft.com/office/drawing/2014/main" id="{972BB6FD-C34F-E248-9ECB-9DAAC6089B7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132320" y="5806440"/>
            <a:ext cx="914400" cy="1016000"/>
          </a:xfrm>
          <a:prstGeom prst="rect">
            <a:avLst/>
          </a:prstGeom>
          <a:ln w="19050">
            <a:solidFill>
              <a:schemeClr val="bg1"/>
            </a:solidFill>
          </a:ln>
          <a:effectLst/>
        </p:spPr>
      </p:pic>
      <p:pic>
        <p:nvPicPr>
          <p:cNvPr id="18" name="Picture 17" descr="A picture containing text, dog&#10;&#10;Description automatically generated">
            <a:extLst>
              <a:ext uri="{FF2B5EF4-FFF2-40B4-BE49-F238E27FC236}">
                <a16:creationId xmlns:a16="http://schemas.microsoft.com/office/drawing/2014/main" id="{A02F84FD-D8D5-844F-83FA-EEC0346A706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852160" y="5806440"/>
            <a:ext cx="914400" cy="1016000"/>
          </a:xfrm>
          <a:prstGeom prst="rect">
            <a:avLst/>
          </a:prstGeom>
          <a:ln w="19050">
            <a:solidFill>
              <a:schemeClr val="bg1"/>
            </a:solidFill>
          </a:ln>
          <a:effectLst/>
        </p:spPr>
      </p:pic>
      <p:pic>
        <p:nvPicPr>
          <p:cNvPr id="19" name="Picture 18" descr="Calendar, map&#10;&#10;Description automatically generated">
            <a:extLst>
              <a:ext uri="{FF2B5EF4-FFF2-40B4-BE49-F238E27FC236}">
                <a16:creationId xmlns:a16="http://schemas.microsoft.com/office/drawing/2014/main" id="{1B8BC038-5B3B-2643-AA75-4D0B8C27C2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412480" y="5806440"/>
            <a:ext cx="914400" cy="1016000"/>
          </a:xfrm>
          <a:prstGeom prst="rect">
            <a:avLst/>
          </a:prstGeom>
          <a:ln w="19050">
            <a:solidFill>
              <a:schemeClr val="bg1"/>
            </a:solidFill>
          </a:ln>
          <a:effectLst/>
        </p:spPr>
      </p:pic>
      <p:pic>
        <p:nvPicPr>
          <p:cNvPr id="20" name="Picture 19" descr="A picture containing text&#10;&#10;Description automatically generated">
            <a:extLst>
              <a:ext uri="{FF2B5EF4-FFF2-40B4-BE49-F238E27FC236}">
                <a16:creationId xmlns:a16="http://schemas.microsoft.com/office/drawing/2014/main" id="{A48FD375-E919-1B44-823A-75325D355033}"/>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011680" y="5806440"/>
            <a:ext cx="914400" cy="1016000"/>
          </a:xfrm>
          <a:prstGeom prst="rect">
            <a:avLst/>
          </a:prstGeom>
          <a:ln w="19050">
            <a:solidFill>
              <a:schemeClr val="bg1"/>
            </a:solidFill>
          </a:ln>
          <a:effectLst/>
        </p:spPr>
      </p:pic>
      <p:pic>
        <p:nvPicPr>
          <p:cNvPr id="21" name="Picture 20" descr="A person wearing a helmet and riding a bicycle&#10;&#10;Description automatically generated with medium confidence">
            <a:extLst>
              <a:ext uri="{FF2B5EF4-FFF2-40B4-BE49-F238E27FC236}">
                <a16:creationId xmlns:a16="http://schemas.microsoft.com/office/drawing/2014/main" id="{218506EE-2977-384C-B429-9668C02C1942}"/>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572000" y="5806440"/>
            <a:ext cx="914400" cy="1016000"/>
          </a:xfrm>
          <a:prstGeom prst="rect">
            <a:avLst/>
          </a:prstGeom>
          <a:ln w="19050">
            <a:solidFill>
              <a:schemeClr val="bg1"/>
            </a:solidFill>
          </a:ln>
          <a:effectLst/>
        </p:spPr>
      </p:pic>
      <p:pic>
        <p:nvPicPr>
          <p:cNvPr id="27" name="Picture 2" descr="Webinar: Teaching decodable reading strategies with Bug Club Phonics">
            <a:extLst>
              <a:ext uri="{FF2B5EF4-FFF2-40B4-BE49-F238E27FC236}">
                <a16:creationId xmlns:a16="http://schemas.microsoft.com/office/drawing/2014/main" id="{705EC982-2909-424C-898F-FA9C1ED0AF0C}"/>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1EE57FB-789D-8D4C-AF79-6F7C8641E522}"/>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22"/>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25" name="Picture 24">
            <a:extLst>
              <a:ext uri="{FF2B5EF4-FFF2-40B4-BE49-F238E27FC236}">
                <a16:creationId xmlns:a16="http://schemas.microsoft.com/office/drawing/2014/main" id="{FB0260E7-CEF7-3742-9F45-3E84E2E06E0E}"/>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pic>
        <p:nvPicPr>
          <p:cNvPr id="29" name="Picture 28">
            <a:extLst>
              <a:ext uri="{FF2B5EF4-FFF2-40B4-BE49-F238E27FC236}">
                <a16:creationId xmlns:a16="http://schemas.microsoft.com/office/drawing/2014/main" id="{5B06BAE1-87AD-A44B-80F9-F87430879F18}"/>
              </a:ext>
            </a:extLst>
          </p:cNvPr>
          <p:cNvPicPr>
            <a:picLocks noChangeAspect="1"/>
          </p:cNvPicPr>
          <p:nvPr/>
        </p:nvPicPr>
        <p:blipFill>
          <a:blip r:embed="rId24"/>
          <a:stretch>
            <a:fillRect/>
          </a:stretch>
        </p:blipFill>
        <p:spPr>
          <a:xfrm>
            <a:off x="235692" y="5703683"/>
            <a:ext cx="1450066" cy="1620661"/>
          </a:xfrm>
          <a:prstGeom prst="rect">
            <a:avLst/>
          </a:prstGeom>
        </p:spPr>
      </p:pic>
      <p:pic>
        <p:nvPicPr>
          <p:cNvPr id="28" name="Picture 8" descr="Dragon fly character">
            <a:extLst>
              <a:ext uri="{FF2B5EF4-FFF2-40B4-BE49-F238E27FC236}">
                <a16:creationId xmlns:a16="http://schemas.microsoft.com/office/drawing/2014/main" id="{E6FBFC23-2A65-7153-8EA3-55B533B007B2}"/>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rot="20132587">
            <a:off x="8979490" y="284069"/>
            <a:ext cx="1622050" cy="293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49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7">
            <a:extLst>
              <a:ext uri="{FF2B5EF4-FFF2-40B4-BE49-F238E27FC236}">
                <a16:creationId xmlns:a16="http://schemas.microsoft.com/office/drawing/2014/main" id="{E8A6F61A-719F-48E9-385A-E3608E1B3070}"/>
              </a:ext>
            </a:extLst>
          </p:cNvPr>
          <p:cNvGraphicFramePr>
            <a:graphicFrameLocks noGrp="1"/>
          </p:cNvGraphicFramePr>
          <p:nvPr>
            <p:extLst>
              <p:ext uri="{D42A27DB-BD31-4B8C-83A1-F6EECF244321}">
                <p14:modId xmlns:p14="http://schemas.microsoft.com/office/powerpoint/2010/main" val="3637655019"/>
              </p:ext>
            </p:extLst>
          </p:nvPr>
        </p:nvGraphicFramePr>
        <p:xfrm>
          <a:off x="-1" y="365760"/>
          <a:ext cx="10058399" cy="640080"/>
        </p:xfrm>
        <a:graphic>
          <a:graphicData uri="http://schemas.openxmlformats.org/drawingml/2006/table">
            <a:tbl>
              <a:tblPr firstRow="1" bandRow="1">
                <a:tableStyleId>{5C22544A-7EE6-4342-B048-85BDC9FD1C3A}</a:tableStyleId>
              </a:tblPr>
              <a:tblGrid>
                <a:gridCol w="10058399">
                  <a:extLst>
                    <a:ext uri="{9D8B030D-6E8A-4147-A177-3AD203B41FA5}">
                      <a16:colId xmlns:a16="http://schemas.microsoft.com/office/drawing/2014/main" val="2061155439"/>
                    </a:ext>
                  </a:extLst>
                </a:gridCol>
              </a:tblGrid>
              <a:tr h="640080">
                <a:tc>
                  <a:txBody>
                    <a:bodyPr/>
                    <a:lstStyle/>
                    <a:p>
                      <a:pPr marL="7938" indent="0" algn="l">
                        <a:tabLst/>
                      </a:pPr>
                      <a:r>
                        <a:rPr lang="en-US" sz="2400" b="1" i="0" dirty="0">
                          <a:solidFill>
                            <a:srgbClr val="003057"/>
                          </a:solidFill>
                          <a:latin typeface="Open Sans" panose="020B0606030504020204" pitchFamily="34" charset="0"/>
                          <a:ea typeface="Open Sans" panose="020B0606030504020204" pitchFamily="34" charset="0"/>
                          <a:cs typeface="Open Sans" panose="020B0606030504020204" pitchFamily="34" charset="0"/>
                        </a:rPr>
                        <a:t>Overview of Titles</a:t>
                      </a:r>
                    </a:p>
                  </a:txBody>
                  <a:tcPr marL="1371600" anchor="ctr">
                    <a:lnL w="12700" cmpd="sng">
                      <a:noFill/>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876357511"/>
                  </a:ext>
                </a:extLst>
              </a:tr>
            </a:tbl>
          </a:graphicData>
        </a:graphic>
      </p:graphicFrame>
      <p:graphicFrame>
        <p:nvGraphicFramePr>
          <p:cNvPr id="4" name="Table 48">
            <a:extLst>
              <a:ext uri="{FF2B5EF4-FFF2-40B4-BE49-F238E27FC236}">
                <a16:creationId xmlns:a16="http://schemas.microsoft.com/office/drawing/2014/main" id="{7F1804D8-318F-9046-8271-5DE2C6EE555A}"/>
              </a:ext>
            </a:extLst>
          </p:cNvPr>
          <p:cNvGraphicFramePr>
            <a:graphicFrameLocks noGrp="1"/>
          </p:cNvGraphicFramePr>
          <p:nvPr>
            <p:extLst>
              <p:ext uri="{D42A27DB-BD31-4B8C-83A1-F6EECF244321}">
                <p14:modId xmlns:p14="http://schemas.microsoft.com/office/powerpoint/2010/main" val="333542852"/>
              </p:ext>
            </p:extLst>
          </p:nvPr>
        </p:nvGraphicFramePr>
        <p:xfrm>
          <a:off x="548636" y="1371600"/>
          <a:ext cx="8961127" cy="5659612"/>
        </p:xfrm>
        <a:graphic>
          <a:graphicData uri="http://schemas.openxmlformats.org/drawingml/2006/table">
            <a:tbl>
              <a:tblPr firstRow="1" bandRow="1">
                <a:tableStyleId>{5C22544A-7EE6-4342-B048-85BDC9FD1C3A}</a:tableStyleId>
              </a:tblPr>
              <a:tblGrid>
                <a:gridCol w="1280161">
                  <a:extLst>
                    <a:ext uri="{9D8B030D-6E8A-4147-A177-3AD203B41FA5}">
                      <a16:colId xmlns:a16="http://schemas.microsoft.com/office/drawing/2014/main" val="107147966"/>
                    </a:ext>
                  </a:extLst>
                </a:gridCol>
                <a:gridCol w="1280161">
                  <a:extLst>
                    <a:ext uri="{9D8B030D-6E8A-4147-A177-3AD203B41FA5}">
                      <a16:colId xmlns:a16="http://schemas.microsoft.com/office/drawing/2014/main" val="75437473"/>
                    </a:ext>
                  </a:extLst>
                </a:gridCol>
                <a:gridCol w="1280161">
                  <a:extLst>
                    <a:ext uri="{9D8B030D-6E8A-4147-A177-3AD203B41FA5}">
                      <a16:colId xmlns:a16="http://schemas.microsoft.com/office/drawing/2014/main" val="1641775268"/>
                    </a:ext>
                  </a:extLst>
                </a:gridCol>
                <a:gridCol w="1280161">
                  <a:extLst>
                    <a:ext uri="{9D8B030D-6E8A-4147-A177-3AD203B41FA5}">
                      <a16:colId xmlns:a16="http://schemas.microsoft.com/office/drawing/2014/main" val="1249788929"/>
                    </a:ext>
                  </a:extLst>
                </a:gridCol>
                <a:gridCol w="1280161">
                  <a:extLst>
                    <a:ext uri="{9D8B030D-6E8A-4147-A177-3AD203B41FA5}">
                      <a16:colId xmlns:a16="http://schemas.microsoft.com/office/drawing/2014/main" val="1497580282"/>
                    </a:ext>
                  </a:extLst>
                </a:gridCol>
                <a:gridCol w="1280161">
                  <a:extLst>
                    <a:ext uri="{9D8B030D-6E8A-4147-A177-3AD203B41FA5}">
                      <a16:colId xmlns:a16="http://schemas.microsoft.com/office/drawing/2014/main" val="2469969489"/>
                    </a:ext>
                  </a:extLst>
                </a:gridCol>
                <a:gridCol w="1280161">
                  <a:extLst>
                    <a:ext uri="{9D8B030D-6E8A-4147-A177-3AD203B41FA5}">
                      <a16:colId xmlns:a16="http://schemas.microsoft.com/office/drawing/2014/main" val="4028314707"/>
                    </a:ext>
                  </a:extLst>
                </a:gridCol>
              </a:tblGrid>
              <a:tr h="475488">
                <a:tc gridSpan="6">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3 | Set 07: </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y, z,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zz</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qu</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 she, my, by</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543263"/>
                  </a:ext>
                </a:extLst>
              </a:tr>
              <a:tr h="1267048">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766992"/>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428120"/>
                  </a:ext>
                </a:extLst>
              </a:tr>
              <a:tr h="476832">
                <a:tc gridSpan="5">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3 | Set 08: </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ch</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th</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ng</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they</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437020"/>
                  </a:ext>
                </a:extLst>
              </a:tr>
              <a:tr h="1246449">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3899858"/>
                  </a:ext>
                </a:extLst>
              </a:tr>
              <a:tr h="22854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260518"/>
                  </a:ext>
                </a:extLst>
              </a:tr>
              <a:tr h="476832">
                <a:tc gridSpan="7">
                  <a:txBody>
                    <a:bodyPr/>
                    <a:lstStyle/>
                    <a:p>
                      <a:pPr marL="0" marR="0" lvl="0" indent="0" algn="l" defTabSz="777240" rtl="0" eaLnBrk="1" fontAlgn="auto" latinLnBrk="0" hangingPunct="1">
                        <a:lnSpc>
                          <a:spcPct val="12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3 | Set 09: </a:t>
                      </a:r>
                      <a:r>
                        <a:rPr lang="en-CA" sz="12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ai,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ee</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igh</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oa</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oo</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(long),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oo</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(short)</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we, are</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1575218725"/>
                  </a:ext>
                </a:extLst>
              </a:tr>
              <a:tr h="1246449">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866775297"/>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69929B2C-F8DB-844E-A6AF-8BF5C620B2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20" y="1965960"/>
            <a:ext cx="914400" cy="1016000"/>
          </a:xfrm>
          <a:prstGeom prst="rect">
            <a:avLst/>
          </a:prstGeom>
          <a:ln w="19050">
            <a:solidFill>
              <a:schemeClr val="bg1"/>
            </a:solidFill>
          </a:ln>
          <a:effectLst/>
        </p:spPr>
      </p:pic>
      <p:pic>
        <p:nvPicPr>
          <p:cNvPr id="5" name="Picture 4" descr="A picture containing text&#10;&#10;Description automatically generated">
            <a:extLst>
              <a:ext uri="{FF2B5EF4-FFF2-40B4-BE49-F238E27FC236}">
                <a16:creationId xmlns:a16="http://schemas.microsoft.com/office/drawing/2014/main" id="{2FF03880-67F2-3E4C-9BBE-27042B766A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2320" y="1965960"/>
            <a:ext cx="914400" cy="1016000"/>
          </a:xfrm>
          <a:prstGeom prst="rect">
            <a:avLst/>
          </a:prstGeom>
          <a:ln w="19050">
            <a:solidFill>
              <a:schemeClr val="bg1"/>
            </a:solidFill>
          </a:ln>
          <a:effectLst/>
        </p:spPr>
      </p:pic>
      <p:pic>
        <p:nvPicPr>
          <p:cNvPr id="6" name="Picture 5" descr="A picture containing text, container, box&#10;&#10;Description automatically generated">
            <a:extLst>
              <a:ext uri="{FF2B5EF4-FFF2-40B4-BE49-F238E27FC236}">
                <a16:creationId xmlns:a16="http://schemas.microsoft.com/office/drawing/2014/main" id="{6F87C5E3-BEF5-A745-AEB8-A5F49006EF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1965960"/>
            <a:ext cx="914400" cy="1016000"/>
          </a:xfrm>
          <a:prstGeom prst="rect">
            <a:avLst/>
          </a:prstGeom>
          <a:ln w="19050">
            <a:solidFill>
              <a:schemeClr val="bg1"/>
            </a:solidFill>
          </a:ln>
          <a:effectLst/>
        </p:spPr>
      </p:pic>
      <p:pic>
        <p:nvPicPr>
          <p:cNvPr id="7" name="Picture 6" descr="A picture containing text&#10;&#10;Description automatically generated">
            <a:extLst>
              <a:ext uri="{FF2B5EF4-FFF2-40B4-BE49-F238E27FC236}">
                <a16:creationId xmlns:a16="http://schemas.microsoft.com/office/drawing/2014/main" id="{75DCA3FC-7CB9-904A-B3D5-373FF3800B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2160" y="1965960"/>
            <a:ext cx="914400" cy="1016000"/>
          </a:xfrm>
          <a:prstGeom prst="rect">
            <a:avLst/>
          </a:prstGeom>
          <a:ln w="19050">
            <a:solidFill>
              <a:schemeClr val="bg1"/>
            </a:solidFill>
          </a:ln>
          <a:effectLst/>
        </p:spPr>
      </p:pic>
      <p:pic>
        <p:nvPicPr>
          <p:cNvPr id="8" name="Picture 7" descr="A picture containing text, person&#10;&#10;Description automatically generated">
            <a:extLst>
              <a:ext uri="{FF2B5EF4-FFF2-40B4-BE49-F238E27FC236}">
                <a16:creationId xmlns:a16="http://schemas.microsoft.com/office/drawing/2014/main" id="{B4CAEE55-F20E-4F40-9E25-E32A43A96B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1840" y="1965960"/>
            <a:ext cx="914400" cy="1016000"/>
          </a:xfrm>
          <a:prstGeom prst="rect">
            <a:avLst/>
          </a:prstGeom>
          <a:ln w="19050">
            <a:solidFill>
              <a:schemeClr val="bg1"/>
            </a:solidFill>
          </a:ln>
          <a:effectLst/>
        </p:spPr>
      </p:pic>
      <p:pic>
        <p:nvPicPr>
          <p:cNvPr id="9" name="Picture 8" descr="A fox standing in grass&#10;&#10;Description automatically generated with medium confidence">
            <a:extLst>
              <a:ext uri="{FF2B5EF4-FFF2-40B4-BE49-F238E27FC236}">
                <a16:creationId xmlns:a16="http://schemas.microsoft.com/office/drawing/2014/main" id="{A1277467-C21C-634A-ADF6-89E4D9DC6F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1680" y="1965960"/>
            <a:ext cx="914400" cy="1016000"/>
          </a:xfrm>
          <a:prstGeom prst="rect">
            <a:avLst/>
          </a:prstGeom>
          <a:ln w="19050">
            <a:solidFill>
              <a:schemeClr val="bg1"/>
            </a:solidFill>
          </a:ln>
          <a:effectLst/>
        </p:spPr>
      </p:pic>
      <p:pic>
        <p:nvPicPr>
          <p:cNvPr id="10" name="Picture 9" descr="A picture containing text&#10;&#10;Description automatically generated">
            <a:extLst>
              <a:ext uri="{FF2B5EF4-FFF2-40B4-BE49-F238E27FC236}">
                <a16:creationId xmlns:a16="http://schemas.microsoft.com/office/drawing/2014/main" id="{C2C27598-4490-1E4A-9FC0-086493648A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1520" y="3931920"/>
            <a:ext cx="914400" cy="1016000"/>
          </a:xfrm>
          <a:prstGeom prst="rect">
            <a:avLst/>
          </a:prstGeom>
          <a:ln w="19050">
            <a:solidFill>
              <a:schemeClr val="bg1"/>
            </a:solidFill>
          </a:ln>
          <a:effectLst/>
        </p:spPr>
      </p:pic>
      <p:pic>
        <p:nvPicPr>
          <p:cNvPr id="11" name="Picture 10" descr="A picture containing text&#10;&#10;Description automatically generated">
            <a:extLst>
              <a:ext uri="{FF2B5EF4-FFF2-40B4-BE49-F238E27FC236}">
                <a16:creationId xmlns:a16="http://schemas.microsoft.com/office/drawing/2014/main" id="{21100961-96FC-A14A-8647-BAE4ABFC72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91840" y="3931920"/>
            <a:ext cx="914400" cy="1016000"/>
          </a:xfrm>
          <a:prstGeom prst="rect">
            <a:avLst/>
          </a:prstGeom>
          <a:ln w="19050">
            <a:solidFill>
              <a:schemeClr val="bg1"/>
            </a:solidFill>
          </a:ln>
          <a:effectLst/>
        </p:spPr>
      </p:pic>
      <p:pic>
        <p:nvPicPr>
          <p:cNvPr id="12" name="Picture 11" descr="A cupcake with chocolate frosting&#10;&#10;Description automatically generated with low confidence">
            <a:extLst>
              <a:ext uri="{FF2B5EF4-FFF2-40B4-BE49-F238E27FC236}">
                <a16:creationId xmlns:a16="http://schemas.microsoft.com/office/drawing/2014/main" id="{1D00E1B8-589E-274C-AF26-871BB652FF2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2000" y="3931920"/>
            <a:ext cx="914400" cy="1016000"/>
          </a:xfrm>
          <a:prstGeom prst="rect">
            <a:avLst/>
          </a:prstGeom>
          <a:ln w="19050">
            <a:solidFill>
              <a:schemeClr val="bg1"/>
            </a:solidFill>
          </a:ln>
          <a:effectLst/>
        </p:spPr>
      </p:pic>
      <p:pic>
        <p:nvPicPr>
          <p:cNvPr id="13" name="Picture 12" descr="A picture containing text, black&#10;&#10;Description automatically generated">
            <a:extLst>
              <a:ext uri="{FF2B5EF4-FFF2-40B4-BE49-F238E27FC236}">
                <a16:creationId xmlns:a16="http://schemas.microsoft.com/office/drawing/2014/main" id="{64218DA3-A130-414A-8EBB-A0817B5D30B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52160" y="3921760"/>
            <a:ext cx="914400" cy="1016000"/>
          </a:xfrm>
          <a:prstGeom prst="rect">
            <a:avLst/>
          </a:prstGeom>
          <a:ln w="19050">
            <a:solidFill>
              <a:schemeClr val="bg1"/>
            </a:solidFill>
          </a:ln>
          <a:effectLst/>
        </p:spPr>
      </p:pic>
      <p:pic>
        <p:nvPicPr>
          <p:cNvPr id="14" name="Picture 13" descr="A picture containing text, shore&#10;&#10;Description automatically generated">
            <a:extLst>
              <a:ext uri="{FF2B5EF4-FFF2-40B4-BE49-F238E27FC236}">
                <a16:creationId xmlns:a16="http://schemas.microsoft.com/office/drawing/2014/main" id="{B97A574A-C08E-BA43-A05E-2620E7557AA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011680" y="3931920"/>
            <a:ext cx="914400" cy="1016000"/>
          </a:xfrm>
          <a:prstGeom prst="rect">
            <a:avLst/>
          </a:prstGeom>
          <a:ln w="19050">
            <a:solidFill>
              <a:schemeClr val="bg1"/>
            </a:solidFill>
          </a:ln>
          <a:effectLst/>
        </p:spPr>
      </p:pic>
      <p:pic>
        <p:nvPicPr>
          <p:cNvPr id="15" name="Picture 14" descr="A picture containing text, container, box&#10;&#10;Description automatically generated">
            <a:extLst>
              <a:ext uri="{FF2B5EF4-FFF2-40B4-BE49-F238E27FC236}">
                <a16:creationId xmlns:a16="http://schemas.microsoft.com/office/drawing/2014/main" id="{2B8CBB44-DFCF-F045-A6F4-A8C472A9861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32320" y="5897880"/>
            <a:ext cx="914400" cy="1016000"/>
          </a:xfrm>
          <a:prstGeom prst="rect">
            <a:avLst/>
          </a:prstGeom>
          <a:ln w="19050">
            <a:solidFill>
              <a:schemeClr val="bg1"/>
            </a:solidFill>
          </a:ln>
          <a:effectLst/>
        </p:spPr>
      </p:pic>
      <p:pic>
        <p:nvPicPr>
          <p:cNvPr id="16" name="Picture 15" descr="A picture containing text, vector graphics&#10;&#10;Description automatically generated">
            <a:extLst>
              <a:ext uri="{FF2B5EF4-FFF2-40B4-BE49-F238E27FC236}">
                <a16:creationId xmlns:a16="http://schemas.microsoft.com/office/drawing/2014/main" id="{F223CC8F-8408-DB4E-93FF-5A873539206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1520" y="5897880"/>
            <a:ext cx="914400" cy="1016000"/>
          </a:xfrm>
          <a:prstGeom prst="rect">
            <a:avLst/>
          </a:prstGeom>
          <a:ln w="19050">
            <a:solidFill>
              <a:schemeClr val="bg1"/>
            </a:solidFill>
          </a:ln>
          <a:effectLst/>
        </p:spPr>
      </p:pic>
      <p:pic>
        <p:nvPicPr>
          <p:cNvPr id="17" name="Picture 16" descr="A picture containing diagram&#10;&#10;Description automatically generated">
            <a:extLst>
              <a:ext uri="{FF2B5EF4-FFF2-40B4-BE49-F238E27FC236}">
                <a16:creationId xmlns:a16="http://schemas.microsoft.com/office/drawing/2014/main" id="{E20F7DED-4F03-2C4E-872F-34FA55DA5E3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91840" y="5897880"/>
            <a:ext cx="914400" cy="1016000"/>
          </a:xfrm>
          <a:prstGeom prst="rect">
            <a:avLst/>
          </a:prstGeom>
          <a:ln w="19050">
            <a:solidFill>
              <a:schemeClr val="bg1"/>
            </a:solidFill>
          </a:ln>
          <a:effectLst/>
        </p:spPr>
      </p:pic>
      <p:pic>
        <p:nvPicPr>
          <p:cNvPr id="18" name="Picture 17" descr="A picture containing text, road, truck, outdoor&#10;&#10;Description automatically generated">
            <a:extLst>
              <a:ext uri="{FF2B5EF4-FFF2-40B4-BE49-F238E27FC236}">
                <a16:creationId xmlns:a16="http://schemas.microsoft.com/office/drawing/2014/main" id="{4ED6925D-C988-A54D-94CD-FEDBD91E3F4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011680" y="5897880"/>
            <a:ext cx="914400" cy="1016000"/>
          </a:xfrm>
          <a:prstGeom prst="rect">
            <a:avLst/>
          </a:prstGeom>
          <a:ln w="19050">
            <a:solidFill>
              <a:schemeClr val="bg1"/>
            </a:solidFill>
          </a:ln>
          <a:effectLst/>
        </p:spPr>
      </p:pic>
      <p:pic>
        <p:nvPicPr>
          <p:cNvPr id="19" name="Picture 18" descr="A panda walking on grass&#10;&#10;Description automatically generated">
            <a:extLst>
              <a:ext uri="{FF2B5EF4-FFF2-40B4-BE49-F238E27FC236}">
                <a16:creationId xmlns:a16="http://schemas.microsoft.com/office/drawing/2014/main" id="{9884E885-4C2C-4C44-8B99-C49572B299A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412480" y="5897880"/>
            <a:ext cx="914400" cy="1016000"/>
          </a:xfrm>
          <a:prstGeom prst="rect">
            <a:avLst/>
          </a:prstGeom>
          <a:ln w="19050">
            <a:solidFill>
              <a:schemeClr val="bg1"/>
            </a:solidFill>
          </a:ln>
          <a:effectLst/>
        </p:spPr>
      </p:pic>
      <p:pic>
        <p:nvPicPr>
          <p:cNvPr id="20" name="Picture 19" descr="Diagram&#10;&#10;Description automatically generated">
            <a:extLst>
              <a:ext uri="{FF2B5EF4-FFF2-40B4-BE49-F238E27FC236}">
                <a16:creationId xmlns:a16="http://schemas.microsoft.com/office/drawing/2014/main" id="{A8424C9B-E805-3147-B52D-8459B8311D4D}"/>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572000" y="5897880"/>
            <a:ext cx="914400" cy="1016000"/>
          </a:xfrm>
          <a:prstGeom prst="rect">
            <a:avLst/>
          </a:prstGeom>
          <a:ln w="19050">
            <a:solidFill>
              <a:schemeClr val="bg1"/>
            </a:solidFill>
          </a:ln>
          <a:effectLst/>
        </p:spPr>
      </p:pic>
      <p:pic>
        <p:nvPicPr>
          <p:cNvPr id="21" name="Picture 20" descr="A couple of girls posing for the camera&#10;&#10;Description automatically generated with low confidence">
            <a:extLst>
              <a:ext uri="{FF2B5EF4-FFF2-40B4-BE49-F238E27FC236}">
                <a16:creationId xmlns:a16="http://schemas.microsoft.com/office/drawing/2014/main" id="{7EC6C76C-39C2-DF4C-A592-8EC8D2C00AE9}"/>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852160" y="5897880"/>
            <a:ext cx="914400" cy="1016000"/>
          </a:xfrm>
          <a:prstGeom prst="rect">
            <a:avLst/>
          </a:prstGeom>
          <a:ln w="19050">
            <a:solidFill>
              <a:schemeClr val="bg1"/>
            </a:solidFill>
          </a:ln>
          <a:effectLst/>
        </p:spPr>
      </p:pic>
      <p:pic>
        <p:nvPicPr>
          <p:cNvPr id="27" name="Picture 2" descr="Webinar: Teaching decodable reading strategies with Bug Club Phonics">
            <a:extLst>
              <a:ext uri="{FF2B5EF4-FFF2-40B4-BE49-F238E27FC236}">
                <a16:creationId xmlns:a16="http://schemas.microsoft.com/office/drawing/2014/main" id="{F5E23AC5-13AA-884B-B60C-A67D9E09477B}"/>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able 23">
            <a:extLst>
              <a:ext uri="{FF2B5EF4-FFF2-40B4-BE49-F238E27FC236}">
                <a16:creationId xmlns:a16="http://schemas.microsoft.com/office/drawing/2014/main" id="{09410305-9151-344D-8A3E-CAE88E941C88}"/>
              </a:ext>
            </a:extLst>
          </p:cNvPr>
          <p:cNvGraphicFramePr>
            <a:graphicFrameLocks noGrp="1"/>
          </p:cNvGraphicFramePr>
          <p:nvPr>
            <p:extLst>
              <p:ext uri="{D42A27DB-BD31-4B8C-83A1-F6EECF244321}">
                <p14:modId xmlns:p14="http://schemas.microsoft.com/office/powerpoint/2010/main" val="3020496090"/>
              </p:ext>
            </p:extLst>
          </p:nvPr>
        </p:nvGraphicFramePr>
        <p:xfrm>
          <a:off x="7437123" y="3347720"/>
          <a:ext cx="2621281" cy="1686560"/>
        </p:xfrm>
        <a:graphic>
          <a:graphicData uri="http://schemas.openxmlformats.org/drawingml/2006/table">
            <a:tbl>
              <a:tblPr firstRow="1" bandRow="1">
                <a:tableStyleId>{5C22544A-7EE6-4342-B048-85BDC9FD1C3A}</a:tableStyleId>
              </a:tblPr>
              <a:tblGrid>
                <a:gridCol w="2621281">
                  <a:extLst>
                    <a:ext uri="{9D8B030D-6E8A-4147-A177-3AD203B41FA5}">
                      <a16:colId xmlns:a16="http://schemas.microsoft.com/office/drawing/2014/main" val="1407933452"/>
                    </a:ext>
                  </a:extLst>
                </a:gridCol>
              </a:tblGrid>
              <a:tr h="1584960">
                <a:tc>
                  <a:txBody>
                    <a:bodyPr/>
                    <a:lstStyle/>
                    <a:p>
                      <a:pPr marL="0" marR="0" lvl="0" indent="0" algn="l" defTabSz="1005791" rtl="0" eaLnBrk="1" fontAlgn="auto" latinLnBrk="0" hangingPunct="1">
                        <a:lnSpc>
                          <a:spcPct val="120000"/>
                        </a:lnSpc>
                        <a:spcBef>
                          <a:spcPts val="1200"/>
                        </a:spcBef>
                        <a:spcAft>
                          <a:spcPts val="0"/>
                        </a:spcAft>
                        <a:buClrTx/>
                        <a:buSzTx/>
                        <a:buFontTx/>
                        <a:buNone/>
                        <a:tabLst/>
                        <a:defRPr/>
                      </a:pPr>
                      <a:r>
                        <a:rPr lang="en-CA" sz="1100" b="1" i="0"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Plurals and 3rd Person Verbs: </a:t>
                      </a:r>
                      <a:r>
                        <a:rPr lang="en-CA" sz="1100" b="0" i="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Simple plurals and ‘s’ forms of verbs are used from the start as they are extremely</a:t>
                      </a:r>
                      <a:br>
                        <a:rPr lang="en-CA" sz="1100" b="0" i="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br>
                      <a:r>
                        <a:rPr lang="en-CA" sz="1100" b="0" i="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          common and research</a:t>
                      </a:r>
                      <a:br>
                        <a:rPr lang="en-CA" sz="1100" b="0" i="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br>
                      <a:r>
                        <a:rPr lang="en-CA" sz="1100" b="0" i="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             indicates that they d</a:t>
                      </a:r>
                      <a:br>
                        <a:rPr lang="en-CA" sz="1100" b="0" i="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br>
                      <a:r>
                        <a:rPr lang="en-CA" sz="1100" b="0" i="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                    not pose problems</a:t>
                      </a:r>
                      <a:br>
                        <a:rPr lang="en-CA" sz="1100" b="0" i="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br>
                      <a:r>
                        <a:rPr lang="en-CA" sz="1100" b="0" i="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                       for most children.</a:t>
                      </a:r>
                    </a:p>
                  </a:txBody>
                  <a:tcPr marL="182880" marR="457200" marT="91440" marB="0">
                    <a:lnL w="19050" cap="flat" cmpd="sng" algn="ctr">
                      <a:solidFill>
                        <a:srgbClr val="84BD00"/>
                      </a:solidFill>
                      <a:prstDash val="solid"/>
                      <a:round/>
                      <a:headEnd type="none" w="med" len="med"/>
                      <a:tailEnd type="none" w="med" len="med"/>
                    </a:lnL>
                    <a:lnT w="19050" cap="flat" cmpd="sng" algn="ctr">
                      <a:solidFill>
                        <a:srgbClr val="84BD00"/>
                      </a:solidFill>
                      <a:prstDash val="solid"/>
                      <a:round/>
                      <a:headEnd type="none" w="med" len="med"/>
                      <a:tailEnd type="none" w="med" len="med"/>
                    </a:lnT>
                    <a:noFill/>
                  </a:tcPr>
                </a:tc>
                <a:extLst>
                  <a:ext uri="{0D108BD9-81ED-4DB2-BD59-A6C34878D82A}">
                    <a16:rowId xmlns:a16="http://schemas.microsoft.com/office/drawing/2014/main" val="4193958363"/>
                  </a:ext>
                </a:extLst>
              </a:tr>
            </a:tbl>
          </a:graphicData>
        </a:graphic>
      </p:graphicFrame>
      <p:pic>
        <p:nvPicPr>
          <p:cNvPr id="30" name="Picture 29">
            <a:extLst>
              <a:ext uri="{FF2B5EF4-FFF2-40B4-BE49-F238E27FC236}">
                <a16:creationId xmlns:a16="http://schemas.microsoft.com/office/drawing/2014/main" id="{83AD9972-7587-CA43-BEEB-DF5DF8C60DA3}"/>
              </a:ext>
            </a:extLst>
          </p:cNvPr>
          <p:cNvPicPr>
            <a:picLocks noChangeAspect="1"/>
          </p:cNvPicPr>
          <p:nvPr/>
        </p:nvPicPr>
        <p:blipFill>
          <a:blip r:embed="rId21"/>
          <a:stretch>
            <a:fillRect/>
          </a:stretch>
        </p:blipFill>
        <p:spPr>
          <a:xfrm flipH="1">
            <a:off x="6991258" y="4152899"/>
            <a:ext cx="1371600" cy="1245269"/>
          </a:xfrm>
          <a:prstGeom prst="rect">
            <a:avLst/>
          </a:prstGeom>
        </p:spPr>
      </p:pic>
      <p:sp>
        <p:nvSpPr>
          <p:cNvPr id="25" name="TextBox 24">
            <a:extLst>
              <a:ext uri="{FF2B5EF4-FFF2-40B4-BE49-F238E27FC236}">
                <a16:creationId xmlns:a16="http://schemas.microsoft.com/office/drawing/2014/main" id="{E4C212FE-808D-DF46-98E6-6A5FF85278A8}"/>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22"/>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28" name="Picture 27">
            <a:extLst>
              <a:ext uri="{FF2B5EF4-FFF2-40B4-BE49-F238E27FC236}">
                <a16:creationId xmlns:a16="http://schemas.microsoft.com/office/drawing/2014/main" id="{ECB83B61-31D6-E449-8E80-4F8A6DA70568}"/>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spTree>
    <p:extLst>
      <p:ext uri="{BB962C8B-B14F-4D97-AF65-F5344CB8AC3E}">
        <p14:creationId xmlns:p14="http://schemas.microsoft.com/office/powerpoint/2010/main" val="146648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7">
            <a:extLst>
              <a:ext uri="{FF2B5EF4-FFF2-40B4-BE49-F238E27FC236}">
                <a16:creationId xmlns:a16="http://schemas.microsoft.com/office/drawing/2014/main" id="{5F8ED8AB-BCDB-2980-1016-CB06F8A053A2}"/>
              </a:ext>
            </a:extLst>
          </p:cNvPr>
          <p:cNvGraphicFramePr>
            <a:graphicFrameLocks noGrp="1"/>
          </p:cNvGraphicFramePr>
          <p:nvPr>
            <p:extLst>
              <p:ext uri="{D42A27DB-BD31-4B8C-83A1-F6EECF244321}">
                <p14:modId xmlns:p14="http://schemas.microsoft.com/office/powerpoint/2010/main" val="613533158"/>
              </p:ext>
            </p:extLst>
          </p:nvPr>
        </p:nvGraphicFramePr>
        <p:xfrm>
          <a:off x="-1" y="365760"/>
          <a:ext cx="10058399" cy="640080"/>
        </p:xfrm>
        <a:graphic>
          <a:graphicData uri="http://schemas.openxmlformats.org/drawingml/2006/table">
            <a:tbl>
              <a:tblPr firstRow="1" bandRow="1">
                <a:tableStyleId>{5C22544A-7EE6-4342-B048-85BDC9FD1C3A}</a:tableStyleId>
              </a:tblPr>
              <a:tblGrid>
                <a:gridCol w="10058399">
                  <a:extLst>
                    <a:ext uri="{9D8B030D-6E8A-4147-A177-3AD203B41FA5}">
                      <a16:colId xmlns:a16="http://schemas.microsoft.com/office/drawing/2014/main" val="2061155439"/>
                    </a:ext>
                  </a:extLst>
                </a:gridCol>
              </a:tblGrid>
              <a:tr h="640080">
                <a:tc>
                  <a:txBody>
                    <a:bodyPr/>
                    <a:lstStyle/>
                    <a:p>
                      <a:pPr marL="7938" indent="0" algn="l">
                        <a:tabLst/>
                      </a:pPr>
                      <a:r>
                        <a:rPr lang="en-US" sz="2400" b="1" i="0" dirty="0">
                          <a:solidFill>
                            <a:srgbClr val="003057"/>
                          </a:solidFill>
                          <a:latin typeface="Open Sans" panose="020B0606030504020204" pitchFamily="34" charset="0"/>
                          <a:ea typeface="Open Sans" panose="020B0606030504020204" pitchFamily="34" charset="0"/>
                          <a:cs typeface="Open Sans" panose="020B0606030504020204" pitchFamily="34" charset="0"/>
                        </a:rPr>
                        <a:t>Overview of Titles</a:t>
                      </a:r>
                    </a:p>
                  </a:txBody>
                  <a:tcPr marL="1371600" anchor="ctr">
                    <a:lnL w="12700" cmpd="sng">
                      <a:noFill/>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876357511"/>
                  </a:ext>
                </a:extLst>
              </a:tr>
            </a:tbl>
          </a:graphicData>
        </a:graphic>
      </p:graphicFrame>
      <p:graphicFrame>
        <p:nvGraphicFramePr>
          <p:cNvPr id="4" name="Table 48">
            <a:extLst>
              <a:ext uri="{FF2B5EF4-FFF2-40B4-BE49-F238E27FC236}">
                <a16:creationId xmlns:a16="http://schemas.microsoft.com/office/drawing/2014/main" id="{7F1804D8-318F-9046-8271-5DE2C6EE555A}"/>
              </a:ext>
            </a:extLst>
          </p:cNvPr>
          <p:cNvGraphicFramePr>
            <a:graphicFrameLocks noGrp="1"/>
          </p:cNvGraphicFramePr>
          <p:nvPr>
            <p:extLst>
              <p:ext uri="{D42A27DB-BD31-4B8C-83A1-F6EECF244321}">
                <p14:modId xmlns:p14="http://schemas.microsoft.com/office/powerpoint/2010/main" val="2140702830"/>
              </p:ext>
            </p:extLst>
          </p:nvPr>
        </p:nvGraphicFramePr>
        <p:xfrm>
          <a:off x="548640" y="1371600"/>
          <a:ext cx="8961127" cy="5649141"/>
        </p:xfrm>
        <a:graphic>
          <a:graphicData uri="http://schemas.openxmlformats.org/drawingml/2006/table">
            <a:tbl>
              <a:tblPr firstRow="1" bandRow="1">
                <a:tableStyleId>{5C22544A-7EE6-4342-B048-85BDC9FD1C3A}</a:tableStyleId>
              </a:tblPr>
              <a:tblGrid>
                <a:gridCol w="1280161">
                  <a:extLst>
                    <a:ext uri="{9D8B030D-6E8A-4147-A177-3AD203B41FA5}">
                      <a16:colId xmlns:a16="http://schemas.microsoft.com/office/drawing/2014/main" val="107147966"/>
                    </a:ext>
                  </a:extLst>
                </a:gridCol>
                <a:gridCol w="1280161">
                  <a:extLst>
                    <a:ext uri="{9D8B030D-6E8A-4147-A177-3AD203B41FA5}">
                      <a16:colId xmlns:a16="http://schemas.microsoft.com/office/drawing/2014/main" val="75437473"/>
                    </a:ext>
                  </a:extLst>
                </a:gridCol>
                <a:gridCol w="1280161">
                  <a:extLst>
                    <a:ext uri="{9D8B030D-6E8A-4147-A177-3AD203B41FA5}">
                      <a16:colId xmlns:a16="http://schemas.microsoft.com/office/drawing/2014/main" val="1641775268"/>
                    </a:ext>
                  </a:extLst>
                </a:gridCol>
                <a:gridCol w="1280161">
                  <a:extLst>
                    <a:ext uri="{9D8B030D-6E8A-4147-A177-3AD203B41FA5}">
                      <a16:colId xmlns:a16="http://schemas.microsoft.com/office/drawing/2014/main" val="1249788929"/>
                    </a:ext>
                  </a:extLst>
                </a:gridCol>
                <a:gridCol w="1280161">
                  <a:extLst>
                    <a:ext uri="{9D8B030D-6E8A-4147-A177-3AD203B41FA5}">
                      <a16:colId xmlns:a16="http://schemas.microsoft.com/office/drawing/2014/main" val="1497580282"/>
                    </a:ext>
                  </a:extLst>
                </a:gridCol>
                <a:gridCol w="1280161">
                  <a:extLst>
                    <a:ext uri="{9D8B030D-6E8A-4147-A177-3AD203B41FA5}">
                      <a16:colId xmlns:a16="http://schemas.microsoft.com/office/drawing/2014/main" val="2469969489"/>
                    </a:ext>
                  </a:extLst>
                </a:gridCol>
                <a:gridCol w="1280161">
                  <a:extLst>
                    <a:ext uri="{9D8B030D-6E8A-4147-A177-3AD203B41FA5}">
                      <a16:colId xmlns:a16="http://schemas.microsoft.com/office/drawing/2014/main" val="4028314707"/>
                    </a:ext>
                  </a:extLst>
                </a:gridCol>
              </a:tblGrid>
              <a:tr h="475488">
                <a:tc gridSpan="5">
                  <a:txBody>
                    <a:bodyPr/>
                    <a:lstStyle/>
                    <a:p>
                      <a:pPr marL="0" marR="0" lvl="0" indent="0" algn="l" defTabSz="777240" rtl="0" eaLnBrk="1" fontAlgn="auto" latinLnBrk="0" hangingPunct="1">
                        <a:lnSpc>
                          <a:spcPct val="11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3 | Set 10: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or,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ur</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ow, oi</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you</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543263"/>
                  </a:ext>
                </a:extLst>
              </a:tr>
              <a:tr h="1257617">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CA"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900" b="0" i="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766992"/>
                  </a:ext>
                </a:extLst>
              </a:tr>
              <a:tr h="228576">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428120"/>
                  </a:ext>
                </a:extLst>
              </a:tr>
              <a:tr h="475488">
                <a:tc>
                  <a:txBody>
                    <a:bodyPr/>
                    <a:lstStyle/>
                    <a:p>
                      <a:pPr marL="0" marR="0" lvl="0" indent="0" algn="l" defTabSz="777240" rtl="0" eaLnBrk="1" fontAlgn="auto" latinLnBrk="0" hangingPunct="1">
                        <a:lnSpc>
                          <a:spcPct val="11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marR="0" lvl="0" indent="0" algn="l" defTabSz="777240" rtl="0" eaLnBrk="1" fontAlgn="auto" latinLnBrk="0" hangingPunct="1">
                        <a:lnSpc>
                          <a:spcPct val="110000"/>
                        </a:lnSpc>
                        <a:spcBef>
                          <a:spcPts val="600"/>
                        </a:spcBef>
                        <a:spcAft>
                          <a:spcPts val="0"/>
                        </a:spcAft>
                        <a:buClrTx/>
                        <a:buSzTx/>
                        <a:buFontTx/>
                        <a:buNone/>
                        <a:tabLst/>
                        <a:defRPr/>
                      </a:pPr>
                      <a:r>
                        <a:rPr lang="en-CA" sz="1200" b="1" i="0" kern="1200" dirty="0">
                          <a:solidFill>
                            <a:srgbClr val="D2DB0E"/>
                          </a:solidFill>
                          <a:latin typeface="Open Sans Semibold" panose="020B0606030504020204" pitchFamily="34" charset="0"/>
                          <a:ea typeface="Open Sans Semibold" panose="020B0606030504020204" pitchFamily="34" charset="0"/>
                          <a:cs typeface="Open Sans Semibold" panose="020B0606030504020204" pitchFamily="34" charset="0"/>
                        </a:rPr>
                        <a:t>Phase 3 | Set 11: </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ear, air, </a:t>
                      </a:r>
                      <a:r>
                        <a:rPr lang="en-CA" sz="1200" b="0" i="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ure</a:t>
                      </a:r>
                      <a: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er</a:t>
                      </a:r>
                      <a:br>
                        <a:rPr lang="en-CA" sz="12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1000" b="1" i="0" kern="12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High-frequency Words: </a:t>
                      </a:r>
                      <a:r>
                        <a:rPr lang="en-CA" sz="10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all, was, give, live</a:t>
                      </a: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1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1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1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10000"/>
                        </a:lnSpc>
                        <a:spcBef>
                          <a:spcPts val="600"/>
                        </a:spcBef>
                        <a:spcAft>
                          <a:spcPts val="0"/>
                        </a:spcAft>
                        <a:buClrTx/>
                        <a:buSzTx/>
                        <a:buFontTx/>
                        <a:buNone/>
                        <a:tabLst/>
                        <a:defRPr/>
                      </a:pPr>
                      <a:endParaRPr lang="en-CA" sz="1000" b="0" i="0" kern="12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tc hMerge="1">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1214437020"/>
                  </a:ext>
                </a:extLst>
              </a:tr>
              <a:tr h="1257617">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tc>
                  <a:txBody>
                    <a:bodyPr/>
                    <a:lstStyle/>
                    <a:p>
                      <a:pPr marL="0" algn="l" defTabSz="777240" rtl="0" eaLnBrk="1" latinLnBrk="0" hangingPunct="1"/>
                      <a:endParaRPr lang="en-US" sz="900" kern="1200" dirty="0">
                        <a:solidFill>
                          <a:schemeClr val="dk1"/>
                        </a:solidFill>
                        <a:latin typeface="Arial Narrow" panose="020B0604020202020204" pitchFamily="34" charset="0"/>
                        <a:ea typeface="+mn-ea"/>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FE1E1"/>
                    </a:solidFill>
                  </a:tcPr>
                </a:tc>
                <a:extLst>
                  <a:ext uri="{0D108BD9-81ED-4DB2-BD59-A6C34878D82A}">
                    <a16:rowId xmlns:a16="http://schemas.microsoft.com/office/drawing/2014/main" val="1103899858"/>
                  </a:ext>
                </a:extLst>
              </a:tr>
              <a:tr h="228576">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260518"/>
                  </a:ext>
                </a:extLst>
              </a:tr>
              <a:tr h="468114">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600"/>
                        </a:spcBef>
                        <a:spcAft>
                          <a:spcPts val="0"/>
                        </a:spcAft>
                        <a:buClrTx/>
                        <a:buSzTx/>
                        <a:buFontTx/>
                        <a:buNone/>
                        <a:tabLst/>
                        <a:defRPr/>
                      </a:pPr>
                      <a:endParaRPr lang="en-CA" sz="900" b="1" i="0" kern="1200" dirty="0">
                        <a:solidFill>
                          <a:sysClr val="windowText" lastClr="000000"/>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R="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218725"/>
                  </a:ext>
                </a:extLst>
              </a:tr>
              <a:tr h="1257617">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R="0"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7240" rtl="0" eaLnBrk="1" latinLnBrk="0" hangingPunct="1"/>
                      <a:endParaRPr lang="en-CA" sz="900" b="0" i="0" kern="1200" dirty="0">
                        <a:solidFill>
                          <a:sysClr val="windowText" lastClr="000000"/>
                        </a:solidFill>
                        <a:latin typeface="Arial Narrow" panose="020B0604020202020204" pitchFamily="34" charset="0"/>
                        <a:ea typeface="Open Sans Light" panose="020B0306030504020204" pitchFamily="34" charset="0"/>
                        <a:cs typeface="Arial Narrow" panose="020B0604020202020204" pitchFamily="34" charset="0"/>
                      </a:endParaRPr>
                    </a:p>
                  </a:txBody>
                  <a:tcPr marB="18288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75297"/>
                  </a:ext>
                </a:extLst>
              </a:tr>
            </a:tbl>
          </a:graphicData>
        </a:graphic>
      </p:graphicFrame>
      <p:pic>
        <p:nvPicPr>
          <p:cNvPr id="3" name="Picture 2" descr="A picture containing text, container&#10;&#10;Description automatically generated">
            <a:extLst>
              <a:ext uri="{FF2B5EF4-FFF2-40B4-BE49-F238E27FC236}">
                <a16:creationId xmlns:a16="http://schemas.microsoft.com/office/drawing/2014/main" id="{0386E63B-8B36-7E43-9DF0-2D788F0F4C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1965960"/>
            <a:ext cx="913486" cy="1014984"/>
          </a:xfrm>
          <a:prstGeom prst="rect">
            <a:avLst/>
          </a:prstGeom>
          <a:ln w="19050">
            <a:solidFill>
              <a:schemeClr val="bg1"/>
            </a:solidFill>
          </a:ln>
          <a:effectLst/>
        </p:spPr>
      </p:pic>
      <p:pic>
        <p:nvPicPr>
          <p:cNvPr id="5" name="Picture 4" descr="A picture containing text, grass, green&#10;&#10;Description automatically generated">
            <a:extLst>
              <a:ext uri="{FF2B5EF4-FFF2-40B4-BE49-F238E27FC236}">
                <a16:creationId xmlns:a16="http://schemas.microsoft.com/office/drawing/2014/main" id="{50C2F6F7-076D-1E45-BF10-24C934083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520" y="1965960"/>
            <a:ext cx="913486" cy="1014984"/>
          </a:xfrm>
          <a:prstGeom prst="rect">
            <a:avLst/>
          </a:prstGeom>
          <a:ln w="19050">
            <a:solidFill>
              <a:schemeClr val="bg1"/>
            </a:solidFill>
          </a:ln>
          <a:effectLst/>
        </p:spPr>
      </p:pic>
      <p:pic>
        <p:nvPicPr>
          <p:cNvPr id="6" name="Picture 5" descr="Shape&#10;&#10;Description automatically generated">
            <a:extLst>
              <a:ext uri="{FF2B5EF4-FFF2-40B4-BE49-F238E27FC236}">
                <a16:creationId xmlns:a16="http://schemas.microsoft.com/office/drawing/2014/main" id="{28C6B4C4-A28F-BE4F-9ACB-BC62AD6EAC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2160" y="1965960"/>
            <a:ext cx="913486" cy="1014984"/>
          </a:xfrm>
          <a:prstGeom prst="rect">
            <a:avLst/>
          </a:prstGeom>
          <a:ln w="19050">
            <a:solidFill>
              <a:schemeClr val="bg1"/>
            </a:solidFill>
          </a:ln>
          <a:effectLst/>
        </p:spPr>
      </p:pic>
      <p:pic>
        <p:nvPicPr>
          <p:cNvPr id="7" name="Picture 6" descr="A picture containing text, cat, indoor&#10;&#10;Description automatically generated">
            <a:extLst>
              <a:ext uri="{FF2B5EF4-FFF2-40B4-BE49-F238E27FC236}">
                <a16:creationId xmlns:a16="http://schemas.microsoft.com/office/drawing/2014/main" id="{581F1E6E-DBAC-D04B-8DBD-7E26261E15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1680" y="1965960"/>
            <a:ext cx="913486" cy="1014984"/>
          </a:xfrm>
          <a:prstGeom prst="rect">
            <a:avLst/>
          </a:prstGeom>
          <a:ln w="19050">
            <a:solidFill>
              <a:schemeClr val="bg1"/>
            </a:solidFill>
          </a:ln>
          <a:effectLst/>
        </p:spPr>
      </p:pic>
      <p:pic>
        <p:nvPicPr>
          <p:cNvPr id="8" name="Picture 7" descr="A picture containing text, grass, dog, black&#10;&#10;Description automatically generated">
            <a:extLst>
              <a:ext uri="{FF2B5EF4-FFF2-40B4-BE49-F238E27FC236}">
                <a16:creationId xmlns:a16="http://schemas.microsoft.com/office/drawing/2014/main" id="{E5ACDE12-B2CF-3E48-9EB1-BB7062BD05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1840" y="1965960"/>
            <a:ext cx="913486" cy="1014984"/>
          </a:xfrm>
          <a:prstGeom prst="rect">
            <a:avLst/>
          </a:prstGeom>
          <a:ln w="19050">
            <a:solidFill>
              <a:schemeClr val="bg1"/>
            </a:solidFill>
          </a:ln>
          <a:effectLst/>
        </p:spPr>
      </p:pic>
      <p:pic>
        <p:nvPicPr>
          <p:cNvPr id="9" name="Picture 8" descr="Diagram&#10;&#10;Description automatically generated">
            <a:extLst>
              <a:ext uri="{FF2B5EF4-FFF2-40B4-BE49-F238E27FC236}">
                <a16:creationId xmlns:a16="http://schemas.microsoft.com/office/drawing/2014/main" id="{AD29480B-B407-6245-8098-7221B23888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91842" y="3931920"/>
            <a:ext cx="914400" cy="1016000"/>
          </a:xfrm>
          <a:prstGeom prst="rect">
            <a:avLst/>
          </a:prstGeom>
          <a:ln w="19050">
            <a:solidFill>
              <a:schemeClr val="bg1"/>
            </a:solidFill>
          </a:ln>
          <a:effectLst/>
        </p:spPr>
      </p:pic>
      <p:pic>
        <p:nvPicPr>
          <p:cNvPr id="10" name="Picture 9" descr="A picture containing text, container&#10;&#10;Description automatically generated">
            <a:extLst>
              <a:ext uri="{FF2B5EF4-FFF2-40B4-BE49-F238E27FC236}">
                <a16:creationId xmlns:a16="http://schemas.microsoft.com/office/drawing/2014/main" id="{C92BD58D-AF2D-9E40-B255-D527FC2E9B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11680" y="3931920"/>
            <a:ext cx="914400" cy="1016000"/>
          </a:xfrm>
          <a:prstGeom prst="rect">
            <a:avLst/>
          </a:prstGeom>
          <a:ln w="19050">
            <a:solidFill>
              <a:schemeClr val="bg1"/>
            </a:solidFill>
          </a:ln>
          <a:effectLst/>
        </p:spPr>
      </p:pic>
      <p:pic>
        <p:nvPicPr>
          <p:cNvPr id="11" name="Picture 10" descr="A picture containing text, book&#10;&#10;Description automatically generated">
            <a:extLst>
              <a:ext uri="{FF2B5EF4-FFF2-40B4-BE49-F238E27FC236}">
                <a16:creationId xmlns:a16="http://schemas.microsoft.com/office/drawing/2014/main" id="{7ED257F0-627B-2144-A013-3C169E04B16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32322" y="3931920"/>
            <a:ext cx="914400" cy="1016000"/>
          </a:xfrm>
          <a:prstGeom prst="rect">
            <a:avLst/>
          </a:prstGeom>
          <a:ln w="19050">
            <a:solidFill>
              <a:schemeClr val="bg1"/>
            </a:solidFill>
          </a:ln>
          <a:effectLst/>
        </p:spPr>
      </p:pic>
      <p:pic>
        <p:nvPicPr>
          <p:cNvPr id="12" name="Picture 11" descr="A person with the hair blowing in the wind&#10;&#10;Description automatically generated with low confidence">
            <a:extLst>
              <a:ext uri="{FF2B5EF4-FFF2-40B4-BE49-F238E27FC236}">
                <a16:creationId xmlns:a16="http://schemas.microsoft.com/office/drawing/2014/main" id="{0C4BC323-CDE1-E04A-AE6C-00ED9CFFF0B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52162" y="3931920"/>
            <a:ext cx="914400" cy="1016000"/>
          </a:xfrm>
          <a:prstGeom prst="rect">
            <a:avLst/>
          </a:prstGeom>
          <a:ln w="19050">
            <a:solidFill>
              <a:schemeClr val="bg1"/>
            </a:solidFill>
          </a:ln>
          <a:effectLst/>
        </p:spPr>
      </p:pic>
      <p:pic>
        <p:nvPicPr>
          <p:cNvPr id="13" name="Picture 12" descr="A picture containing text&#10;&#10;Description automatically generated">
            <a:extLst>
              <a:ext uri="{FF2B5EF4-FFF2-40B4-BE49-F238E27FC236}">
                <a16:creationId xmlns:a16="http://schemas.microsoft.com/office/drawing/2014/main" id="{C0E09F43-D665-5940-8504-5DE8914BD16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72002" y="3931920"/>
            <a:ext cx="914400" cy="1016000"/>
          </a:xfrm>
          <a:prstGeom prst="rect">
            <a:avLst/>
          </a:prstGeom>
          <a:ln w="19050">
            <a:solidFill>
              <a:schemeClr val="bg1"/>
            </a:solidFill>
          </a:ln>
          <a:effectLst/>
        </p:spPr>
      </p:pic>
      <p:pic>
        <p:nvPicPr>
          <p:cNvPr id="20" name="Picture 2" descr="Webinar: Teaching decodable reading strategies with Bug Club Phonics">
            <a:extLst>
              <a:ext uri="{FF2B5EF4-FFF2-40B4-BE49-F238E27FC236}">
                <a16:creationId xmlns:a16="http://schemas.microsoft.com/office/drawing/2014/main" id="{86FA1D1A-4B13-8245-8DD8-24074BF1179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74320" y="274320"/>
            <a:ext cx="914400" cy="8521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76A0A4E5-9500-214C-B027-3ACE60C07BB4}"/>
              </a:ext>
            </a:extLst>
          </p:cNvPr>
          <p:cNvPicPr>
            <a:picLocks noChangeAspect="1"/>
          </p:cNvPicPr>
          <p:nvPr/>
        </p:nvPicPr>
        <p:blipFill>
          <a:blip r:embed="rId13"/>
          <a:stretch>
            <a:fillRect/>
          </a:stretch>
        </p:blipFill>
        <p:spPr>
          <a:xfrm>
            <a:off x="731520" y="5426106"/>
            <a:ext cx="2412748" cy="1594635"/>
          </a:xfrm>
          <a:prstGeom prst="rect">
            <a:avLst/>
          </a:prstGeom>
        </p:spPr>
      </p:pic>
      <p:graphicFrame>
        <p:nvGraphicFramePr>
          <p:cNvPr id="21" name="Table 23">
            <a:extLst>
              <a:ext uri="{FF2B5EF4-FFF2-40B4-BE49-F238E27FC236}">
                <a16:creationId xmlns:a16="http://schemas.microsoft.com/office/drawing/2014/main" id="{0BAEE054-4404-C547-9455-CF77643FCF73}"/>
              </a:ext>
            </a:extLst>
          </p:cNvPr>
          <p:cNvGraphicFramePr>
            <a:graphicFrameLocks noGrp="1"/>
          </p:cNvGraphicFramePr>
          <p:nvPr>
            <p:extLst>
              <p:ext uri="{D42A27DB-BD31-4B8C-83A1-F6EECF244321}">
                <p14:modId xmlns:p14="http://schemas.microsoft.com/office/powerpoint/2010/main" val="3445843526"/>
              </p:ext>
            </p:extLst>
          </p:nvPr>
        </p:nvGraphicFramePr>
        <p:xfrm>
          <a:off x="3401642" y="5606919"/>
          <a:ext cx="6656758" cy="1341120"/>
        </p:xfrm>
        <a:graphic>
          <a:graphicData uri="http://schemas.openxmlformats.org/drawingml/2006/table">
            <a:tbl>
              <a:tblPr firstRow="1" bandRow="1">
                <a:tableStyleId>{5C22544A-7EE6-4342-B048-85BDC9FD1C3A}</a:tableStyleId>
              </a:tblPr>
              <a:tblGrid>
                <a:gridCol w="6656758">
                  <a:extLst>
                    <a:ext uri="{9D8B030D-6E8A-4147-A177-3AD203B41FA5}">
                      <a16:colId xmlns:a16="http://schemas.microsoft.com/office/drawing/2014/main" val="1407933452"/>
                    </a:ext>
                  </a:extLst>
                </a:gridCol>
              </a:tblGrid>
              <a:tr h="1341120">
                <a:tc>
                  <a:txBody>
                    <a:bodyPr/>
                    <a:lstStyle/>
                    <a:p>
                      <a:pPr marL="0" algn="l" defTabSz="1005791" rtl="0" eaLnBrk="1" latinLnBrk="0" hangingPunct="1">
                        <a:lnSpc>
                          <a:spcPct val="120000"/>
                        </a:lnSpc>
                        <a:spcBef>
                          <a:spcPts val="1200"/>
                        </a:spcBef>
                      </a:pPr>
                      <a:r>
                        <a:rPr lang="en-CA" sz="1100" b="1" kern="1200" dirty="0">
                          <a:solidFill>
                            <a:srgbClr val="003057"/>
                          </a:solidFill>
                          <a:latin typeface="Open Sans" panose="020B0606030504020204" pitchFamily="34" charset="0"/>
                          <a:ea typeface="Open Sans" panose="020B0606030504020204" pitchFamily="34" charset="0"/>
                          <a:cs typeface="Open Sans" panose="020B0606030504020204" pitchFamily="34" charset="0"/>
                        </a:rPr>
                        <a:t>Sentence Level Progression: </a:t>
                      </a:r>
                      <a:r>
                        <a:rPr lang="en-CA" sz="1100" b="0" i="0" kern="1200" dirty="0">
                          <a:solidFill>
                            <a:srgbClr val="003057"/>
                          </a:solidFill>
                          <a:latin typeface="Open Sans Light" panose="020B0306030504020204" pitchFamily="34" charset="0"/>
                          <a:ea typeface="Open Sans Light" panose="020B0306030504020204" pitchFamily="34" charset="0"/>
                          <a:cs typeface="Open Sans Light" panose="020B0306030504020204" pitchFamily="34" charset="0"/>
                        </a:rPr>
                        <a:t>In addition to the cumulative coverage of grapheme−phoneme correspondence, Bug Club Phonics readers gradually move from captions in the earliest books, through to simple sentences and more complex sentence structures in the later ones. There is also a carefully planned gradual increase in the number of words and the number of different words at each level. The stories themselves also become generally more sophisticated at later levels, while maintaining their appropriateness for the age group.</a:t>
                      </a:r>
                    </a:p>
                  </a:txBody>
                  <a:tcPr marL="182880" marR="457200" marT="91440" marB="0">
                    <a:lnL w="19050" cap="flat" cmpd="sng" algn="ctr">
                      <a:solidFill>
                        <a:srgbClr val="84BD00"/>
                      </a:solidFill>
                      <a:prstDash val="solid"/>
                      <a:round/>
                      <a:headEnd type="none" w="med" len="med"/>
                      <a:tailEnd type="none" w="med" len="med"/>
                    </a:lnL>
                    <a:lnT w="19050" cap="flat" cmpd="sng" algn="ctr">
                      <a:solidFill>
                        <a:srgbClr val="84BD00"/>
                      </a:solidFill>
                      <a:prstDash val="solid"/>
                      <a:round/>
                      <a:headEnd type="none" w="med" len="med"/>
                      <a:tailEnd type="none" w="med" len="med"/>
                    </a:lnT>
                    <a:noFill/>
                  </a:tcPr>
                </a:tc>
                <a:extLst>
                  <a:ext uri="{0D108BD9-81ED-4DB2-BD59-A6C34878D82A}">
                    <a16:rowId xmlns:a16="http://schemas.microsoft.com/office/drawing/2014/main" val="4193958363"/>
                  </a:ext>
                </a:extLst>
              </a:tr>
            </a:tbl>
          </a:graphicData>
        </a:graphic>
      </p:graphicFrame>
      <p:sp>
        <p:nvSpPr>
          <p:cNvPr id="18" name="TextBox 17">
            <a:extLst>
              <a:ext uri="{FF2B5EF4-FFF2-40B4-BE49-F238E27FC236}">
                <a16:creationId xmlns:a16="http://schemas.microsoft.com/office/drawing/2014/main" id="{3828F747-247D-2C43-93D0-B232A29623E0}"/>
              </a:ext>
            </a:extLst>
          </p:cNvPr>
          <p:cNvSpPr txBox="1"/>
          <p:nvPr/>
        </p:nvSpPr>
        <p:spPr>
          <a:xfrm>
            <a:off x="0" y="7324344"/>
            <a:ext cx="10058400" cy="457200"/>
          </a:xfrm>
          <a:prstGeom prst="rect">
            <a:avLst/>
          </a:prstGeom>
          <a:solidFill>
            <a:srgbClr val="DFE1E1"/>
          </a:solidFill>
        </p:spPr>
        <p:txBody>
          <a:bodyPr wrap="square" lIns="548640" tIns="0" rIns="182880" rtlCol="0" anchor="ctr" anchorCtr="0">
            <a:noAutofit/>
          </a:bodyPr>
          <a:lstStyle/>
          <a:p>
            <a:pPr marL="9525"/>
            <a:r>
              <a:rPr lang="en-US" sz="1100" b="1" i="1" dirty="0">
                <a:solidFill>
                  <a:srgbClr val="003057"/>
                </a:solidFill>
                <a:latin typeface="Open Sans Semibold" panose="020B0606030504020204" pitchFamily="34" charset="0"/>
                <a:ea typeface="Open Sans Semibold" panose="020B0606030504020204" pitchFamily="34" charset="0"/>
                <a:cs typeface="Open Sans Semibold" panose="020B0606030504020204" pitchFamily="34" charset="0"/>
              </a:rPr>
              <a:t>There so much more to explore!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hlinkClick r:id="rId14"/>
              </a:rPr>
              <a:t>pearsoncanada.ca/BCP  </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rgbClr val="003057"/>
                </a:solidFill>
                <a:latin typeface="Open Sans" panose="020B0606030504020204" pitchFamily="34" charset="0"/>
                <a:ea typeface="Open Sans" panose="020B0606030504020204" pitchFamily="34" charset="0"/>
                <a:cs typeface="Open Sans" panose="020B0606030504020204" pitchFamily="34" charset="0"/>
              </a:rPr>
              <a:t>Pricing and Order Information  ●  Virtual Samples</a:t>
            </a:r>
          </a:p>
        </p:txBody>
      </p:sp>
      <p:pic>
        <p:nvPicPr>
          <p:cNvPr id="22" name="Picture 21">
            <a:extLst>
              <a:ext uri="{FF2B5EF4-FFF2-40B4-BE49-F238E27FC236}">
                <a16:creationId xmlns:a16="http://schemas.microsoft.com/office/drawing/2014/main" id="{0FB841E3-9FD7-5D43-8E37-C1CB8B0ACFF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606921" y="7324344"/>
            <a:ext cx="1009651" cy="457200"/>
          </a:xfrm>
          <a:prstGeom prst="rect">
            <a:avLst/>
          </a:prstGeom>
        </p:spPr>
      </p:pic>
      <p:pic>
        <p:nvPicPr>
          <p:cNvPr id="16" name="Picture 15">
            <a:extLst>
              <a:ext uri="{FF2B5EF4-FFF2-40B4-BE49-F238E27FC236}">
                <a16:creationId xmlns:a16="http://schemas.microsoft.com/office/drawing/2014/main" id="{1DD2B84E-7130-0E1C-05A1-2DC05BA24CE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412482" y="3932642"/>
            <a:ext cx="914400" cy="1014984"/>
          </a:xfrm>
          <a:prstGeom prst="rect">
            <a:avLst/>
          </a:prstGeom>
          <a:ln w="19050">
            <a:solidFill>
              <a:schemeClr val="bg1"/>
            </a:solidFill>
          </a:ln>
        </p:spPr>
      </p:pic>
      <p:pic>
        <p:nvPicPr>
          <p:cNvPr id="14" name="Picture 6" descr="NEW RESOURCES FOR 2018">
            <a:extLst>
              <a:ext uri="{FF2B5EF4-FFF2-40B4-BE49-F238E27FC236}">
                <a16:creationId xmlns:a16="http://schemas.microsoft.com/office/drawing/2014/main" id="{4B63276B-4F33-7689-9412-664F30E24252}"/>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993994" flipH="1">
            <a:off x="7212692" y="1577786"/>
            <a:ext cx="1384971" cy="158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453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C6E99D5D981D438BFBF8B95F62F330" ma:contentTypeVersion="28" ma:contentTypeDescription="Create a new document." ma:contentTypeScope="" ma:versionID="ae6c4a1cf0e4391933e06122b01204f2">
  <xsd:schema xmlns:xsd="http://www.w3.org/2001/XMLSchema" xmlns:xs="http://www.w3.org/2001/XMLSchema" xmlns:p="http://schemas.microsoft.com/office/2006/metadata/properties" xmlns:ns2="53efa203-44f2-4eb0-a62a-b6bc36598676" xmlns:ns3="543b6cb3-de32-4387-b035-61287cdf3c4c" targetNamespace="http://schemas.microsoft.com/office/2006/metadata/properties" ma:root="true" ma:fieldsID="48cd9b8dfd5c59d2ac05b79695dde885" ns2:_="" ns3:_="">
    <xsd:import namespace="53efa203-44f2-4eb0-a62a-b6bc36598676"/>
    <xsd:import namespace="543b6cb3-de32-4387-b035-61287cdf3c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Comments" minOccurs="0"/>
                <xsd:element ref="ns2:FolderContents" minOccurs="0"/>
                <xsd:element ref="ns2:Description" minOccurs="0"/>
                <xsd:element ref="ns2:Notes" minOccurs="0"/>
                <xsd:element ref="ns2:Comment" minOccurs="0"/>
                <xsd:element ref="ns2:MediaServiceObjectDetectorVersions" minOccurs="0"/>
                <xsd:element ref="ns2:MediaServiceSearchProperties" minOccurs="0"/>
                <xsd:element ref="ns2:ContentDescription" minOccurs="0"/>
                <xsd:element ref="ns2:OP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fa203-44f2-4eb0-a62a-b6bc36598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Comments" ma:index="24" nillable="true" ma:displayName="Comments" ma:internalName="Comments">
      <xsd:simpleType>
        <xsd:restriction base="dms:Text">
          <xsd:maxLength value="255"/>
        </xsd:restriction>
      </xsd:simpleType>
    </xsd:element>
    <xsd:element name="FolderContents" ma:index="25" nillable="true" ma:displayName="Folder Contents" ma:format="Dropdown" ma:internalName="FolderContents">
      <xsd:simpleType>
        <xsd:restriction base="dms:Note">
          <xsd:maxLength value="255"/>
        </xsd:restriction>
      </xsd:simpleType>
    </xsd:element>
    <xsd:element name="Description" ma:index="26" nillable="true" ma:displayName="Description" ma:format="Dropdown" ma:internalName="Description">
      <xsd:simpleType>
        <xsd:restriction base="dms:Note">
          <xsd:maxLength value="255"/>
        </xsd:restriction>
      </xsd:simpleType>
    </xsd:element>
    <xsd:element name="Notes" ma:index="27" nillable="true" ma:displayName="Notes" ma:description="Echos 1,2 3" ma:format="Dropdown" ma:internalName="Notes">
      <xsd:simpleType>
        <xsd:restriction base="dms:Note">
          <xsd:maxLength value="255"/>
        </xsd:restriction>
      </xsd:simpleType>
    </xsd:element>
    <xsd:element name="Comment" ma:index="28" nillable="true" ma:displayName="Comment" ma:format="Dropdown" ma:internalName="Comment">
      <xsd:simpleType>
        <xsd:restriction base="dms:Note">
          <xsd:maxLength value="255"/>
        </xsd:restriction>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ContentDescription" ma:index="31" nillable="true" ma:displayName="Content Description" ma:format="Dropdown" ma:internalName="ContentDescription">
      <xsd:simpleType>
        <xsd:restriction base="dms:Note">
          <xsd:maxLength value="255"/>
        </xsd:restriction>
      </xsd:simpleType>
    </xsd:element>
    <xsd:element name="OPA" ma:index="32" nillable="true" ma:displayName="OPA" ma:format="Dropdown" ma:internalName="OP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3b6cb3-de32-4387-b035-61287cdf3c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1c8066-9b60-494d-bd8d-3877523634b9}" ma:internalName="TaxCatchAll" ma:showField="CatchAllData" ma:web="543b6cb3-de32-4387-b035-61287cdf3c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efa203-44f2-4eb0-a62a-b6bc36598676">
      <Terms xmlns="http://schemas.microsoft.com/office/infopath/2007/PartnerControls"/>
    </lcf76f155ced4ddcb4097134ff3c332f>
    <TaxCatchAll xmlns="543b6cb3-de32-4387-b035-61287cdf3c4c" xsi:nil="true"/>
    <Description xmlns="53efa203-44f2-4eb0-a62a-b6bc36598676" xsi:nil="true"/>
    <FolderContents xmlns="53efa203-44f2-4eb0-a62a-b6bc36598676" xsi:nil="true"/>
    <Notes xmlns="53efa203-44f2-4eb0-a62a-b6bc36598676" xsi:nil="true"/>
    <Comments xmlns="53efa203-44f2-4eb0-a62a-b6bc36598676" xsi:nil="true"/>
    <Comment xmlns="53efa203-44f2-4eb0-a62a-b6bc36598676" xsi:nil="true"/>
    <ContentDescription xmlns="53efa203-44f2-4eb0-a62a-b6bc36598676" xsi:nil="true"/>
    <OPA xmlns="53efa203-44f2-4eb0-a62a-b6bc36598676" xsi:nil="true"/>
  </documentManagement>
</p:properties>
</file>

<file path=customXml/itemProps1.xml><?xml version="1.0" encoding="utf-8"?>
<ds:datastoreItem xmlns:ds="http://schemas.openxmlformats.org/officeDocument/2006/customXml" ds:itemID="{7B36BB27-5A41-4536-8898-C4449348275C}">
  <ds:schemaRefs>
    <ds:schemaRef ds:uri="http://schemas.microsoft.com/sharepoint/v3/contenttype/forms"/>
  </ds:schemaRefs>
</ds:datastoreItem>
</file>

<file path=customXml/itemProps2.xml><?xml version="1.0" encoding="utf-8"?>
<ds:datastoreItem xmlns:ds="http://schemas.openxmlformats.org/officeDocument/2006/customXml" ds:itemID="{F4E33F3D-3217-455B-B3C6-B72D56A24B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fa203-44f2-4eb0-a62a-b6bc36598676"/>
    <ds:schemaRef ds:uri="543b6cb3-de32-4387-b035-61287cdf3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5A81AC-D106-4F48-B7BC-C2FF2DAC775E}">
  <ds:schemaRefs>
    <ds:schemaRef ds:uri="http://schemas.microsoft.com/office/2006/metadata/properties"/>
    <ds:schemaRef ds:uri="http://schemas.microsoft.com/office/infopath/2007/PartnerControls"/>
    <ds:schemaRef ds:uri="53efa203-44f2-4eb0-a62a-b6bc36598676"/>
    <ds:schemaRef ds:uri="543b6cb3-de32-4387-b035-61287cdf3c4c"/>
  </ds:schemaRefs>
</ds:datastoreItem>
</file>

<file path=docProps/app.xml><?xml version="1.0" encoding="utf-8"?>
<Properties xmlns="http://schemas.openxmlformats.org/officeDocument/2006/extended-properties" xmlns:vt="http://schemas.openxmlformats.org/officeDocument/2006/docPropsVTypes">
  <Template>Office Theme</Template>
  <TotalTime>5885</TotalTime>
  <Words>2250</Words>
  <Application>Microsoft Office PowerPoint</Application>
  <PresentationFormat>Custom</PresentationFormat>
  <Paragraphs>188</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Narrow</vt:lpstr>
      <vt:lpstr>Calibri</vt:lpstr>
      <vt:lpstr>Open Sans</vt:lpstr>
      <vt:lpstr>Open Sans Light</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Cressman</dc:creator>
  <cp:lastModifiedBy>Mikayla Castello</cp:lastModifiedBy>
  <cp:revision>9</cp:revision>
  <cp:lastPrinted>2023-01-05T17:13:07Z</cp:lastPrinted>
  <dcterms:created xsi:type="dcterms:W3CDTF">2022-04-06T20:14:45Z</dcterms:created>
  <dcterms:modified xsi:type="dcterms:W3CDTF">2025-02-04T14:13:14Z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0x010100F5C6E99D5D981D438BFBF8B95F62F330</vt:lpwstr>
  </property>
  <property fmtid="{D5CDD505-2E9C-101B-9397-08002B2CF9AE}" pid="3" name="MediaServiceImageTags">
    <vt:lpwstr/>
  </property>
</Properties>
</file>