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2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E1D"/>
    <a:srgbClr val="0189CF"/>
    <a:srgbClr val="15B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5"/>
    <p:restoredTop sz="86536"/>
  </p:normalViewPr>
  <p:slideViewPr>
    <p:cSldViewPr snapToGrid="0" snapToObjects="1">
      <p:cViewPr varScale="1">
        <p:scale>
          <a:sx n="97" d="100"/>
          <a:sy n="97" d="100"/>
        </p:scale>
        <p:origin x="8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BA262-2FCC-804E-BFC0-62FF48BBDA70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C2552-E22B-9346-AC88-B4176039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7"/>
          <a:stretch/>
        </p:blipFill>
        <p:spPr>
          <a:xfrm>
            <a:off x="297193" y="605340"/>
            <a:ext cx="4224389" cy="17519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5590" y="2682710"/>
            <a:ext cx="4638356" cy="1279002"/>
          </a:xfrm>
        </p:spPr>
        <p:txBody>
          <a:bodyPr/>
          <a:lstStyle>
            <a:lvl1pPr>
              <a:defRPr baseline="0">
                <a:solidFill>
                  <a:srgbClr val="0189CF"/>
                </a:solidFill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590" y="4547353"/>
            <a:ext cx="3295650" cy="3254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 baseline="0">
                <a:solidFill>
                  <a:srgbClr val="F08E1D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590" y="4872790"/>
            <a:ext cx="3295650" cy="3254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 baseline="0">
                <a:solidFill>
                  <a:srgbClr val="F08E1D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Year</a:t>
            </a:r>
          </a:p>
        </p:txBody>
      </p:sp>
    </p:spTree>
    <p:extLst>
      <p:ext uri="{BB962C8B-B14F-4D97-AF65-F5344CB8AC3E}">
        <p14:creationId xmlns:p14="http://schemas.microsoft.com/office/powerpoint/2010/main" val="125983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740662"/>
            <a:ext cx="10515600" cy="4204944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640551"/>
            <a:ext cx="7759262" cy="989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239000" y="63339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Presentation Title </a:t>
            </a:r>
            <a:r>
              <a:rPr lang="mr-IN" dirty="0"/>
              <a:t>–</a:t>
            </a:r>
            <a:r>
              <a:rPr lang="en-US" dirty="0"/>
              <a:t> DD/MM/YY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64817" y="6333934"/>
            <a:ext cx="43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189C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CFD2E70-C8B1-0F45-96FA-1CB5C3A3D3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640551"/>
            <a:ext cx="7759262" cy="989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239000" y="63339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Presentation Title </a:t>
            </a:r>
            <a:r>
              <a:rPr lang="mr-IN" dirty="0"/>
              <a:t>–</a:t>
            </a:r>
            <a:r>
              <a:rPr lang="en-US" dirty="0"/>
              <a:t> DD/MM/YY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64817" y="6333934"/>
            <a:ext cx="43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189C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CFD2E70-C8B1-0F45-96FA-1CB5C3A3D320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89767723"/>
              </p:ext>
            </p:extLst>
          </p:nvPr>
        </p:nvGraphicFramePr>
        <p:xfrm>
          <a:off x="838200" y="2043140"/>
          <a:ext cx="81280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884678" y="2095541"/>
            <a:ext cx="4766027" cy="2512553"/>
          </a:xfrm>
        </p:spPr>
        <p:txBody>
          <a:bodyPr/>
          <a:lstStyle>
            <a:lvl1pPr algn="ctr">
              <a:defRPr b="1" i="0" baseline="0">
                <a:latin typeface="Playfair Display" charset="0"/>
                <a:ea typeface="Playfair Display" charset="0"/>
                <a:cs typeface="Playfair Display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Divider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r="45897" b="4476"/>
          <a:stretch/>
        </p:blipFill>
        <p:spPr>
          <a:xfrm>
            <a:off x="4330066" y="1155037"/>
            <a:ext cx="3694998" cy="1323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482490" y="2911643"/>
            <a:ext cx="5342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08E1D"/>
                </a:solidFill>
                <a:latin typeface="Playfair Display" charset="0"/>
                <a:ea typeface="Playfair Display" charset="0"/>
                <a:cs typeface="Playfair Display" charset="0"/>
              </a:rPr>
              <a:t>There’s so much</a:t>
            </a:r>
            <a:br>
              <a:rPr lang="en-US" sz="3200" b="1" i="0" dirty="0">
                <a:solidFill>
                  <a:srgbClr val="F08E1D"/>
                </a:solidFill>
                <a:latin typeface="Playfair Display" charset="0"/>
                <a:ea typeface="Playfair Display" charset="0"/>
                <a:cs typeface="Playfair Display" charset="0"/>
              </a:rPr>
            </a:br>
            <a:r>
              <a:rPr lang="en-US" sz="3200" b="1" i="0" dirty="0">
                <a:solidFill>
                  <a:srgbClr val="F08E1D"/>
                </a:solidFill>
                <a:latin typeface="Playfair Display" charset="0"/>
                <a:ea typeface="Playfair Display" charset="0"/>
                <a:cs typeface="Playfair Display" charset="0"/>
              </a:rPr>
              <a:t>more to learn</a:t>
            </a:r>
            <a:r>
              <a:rPr lang="mr-IN" sz="3200" b="1" i="0" dirty="0">
                <a:solidFill>
                  <a:srgbClr val="F08E1D"/>
                </a:solidFill>
                <a:latin typeface="Playfair Display" charset="0"/>
                <a:ea typeface="Playfair Display" charset="0"/>
                <a:cs typeface="Playfair Display" charset="0"/>
              </a:rPr>
              <a:t>…</a:t>
            </a:r>
            <a:endParaRPr lang="en-US" sz="3200" b="1" i="0" dirty="0">
              <a:solidFill>
                <a:srgbClr val="F08E1D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13358" y="4055422"/>
            <a:ext cx="468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Find out</a:t>
            </a:r>
            <a:r>
              <a:rPr lang="en-US" baseline="0" dirty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more about us at</a:t>
            </a:r>
          </a:p>
          <a:p>
            <a:pPr algn="ctr"/>
            <a:r>
              <a:rPr lang="en-US" b="1" baseline="0" dirty="0" err="1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www.pearson.com</a:t>
            </a:r>
            <a:r>
              <a:rPr lang="en-US" b="1" baseline="0" dirty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/</a:t>
            </a:r>
            <a:r>
              <a:rPr lang="en-US" b="1" baseline="0" dirty="0" err="1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mathology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47" y="5950176"/>
            <a:ext cx="1776316" cy="8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6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Slide">
  <p:cSld name="1_Main Content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838200" y="1740661"/>
            <a:ext cx="105156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640551"/>
            <a:ext cx="77592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89C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7239000" y="6333933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67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364817" y="6333933"/>
            <a:ext cx="43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189C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3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29649"/>
            <a:ext cx="10515600" cy="425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640551"/>
            <a:ext cx="7149662" cy="989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239000" y="63339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Presentation Title </a:t>
            </a:r>
            <a:r>
              <a:rPr lang="mr-IN" dirty="0"/>
              <a:t>–</a:t>
            </a:r>
            <a:r>
              <a:rPr lang="en-US" dirty="0"/>
              <a:t> DD/MM/YY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64817" y="6333934"/>
            <a:ext cx="43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189C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CFD2E70-C8B1-0F45-96FA-1CB5C3A3D3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189CF"/>
          </a:solidFill>
          <a:latin typeface="Playfair Display" charset="0"/>
          <a:ea typeface="Playfair Display" charset="0"/>
          <a:cs typeface="Playfair Displa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tr.mathology.ca/#main" TargetMode="External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son.com/ca/en/k-12-education/mathology/online-tool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33B4BE-9124-624B-92BA-7CA60D728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63" y="1379043"/>
            <a:ext cx="2900366" cy="4204800"/>
          </a:xfrm>
        </p:spPr>
        <p:txBody>
          <a:bodyPr/>
          <a:lstStyle/>
          <a:p>
            <a:pPr marL="126997" indent="0">
              <a:buNone/>
            </a:pPr>
            <a:r>
              <a:rPr lang="en-US" sz="2133" dirty="0"/>
              <a:t>Mathology.ca contains carefully-curated K-3 lessons that</a:t>
            </a:r>
            <a:r>
              <a:rPr lang="en-US" sz="240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Are Curriculum-focused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Are Engaging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Support Differentiation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Are Perfect for At-home and On-line Use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Provide Short Professional Learning “How-to” Videos to Support Teachers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3F93C-8ACC-6A41-9498-153A9DFB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63" y="493869"/>
            <a:ext cx="12905866" cy="990000"/>
          </a:xfrm>
        </p:spPr>
        <p:txBody>
          <a:bodyPr/>
          <a:lstStyle/>
          <a:p>
            <a:r>
              <a:rPr lang="en-US" sz="3200" dirty="0"/>
              <a:t>Tip of the Week: Using Mathology.ca For At-Home Learning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DD466FB0-C38B-D441-A814-FC78E565C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50" y="1487486"/>
            <a:ext cx="2343703" cy="148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1B3AFBB-97DF-4D40-8C61-AD63E1C4E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8260">
            <a:off x="3244625" y="3886770"/>
            <a:ext cx="1461019" cy="187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EDE163-60A5-0B4B-AACC-437652FD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4827">
            <a:off x="4451927" y="3913386"/>
            <a:ext cx="1382851" cy="186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AA7CA-E380-DD43-934E-48CFADCC7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040" y="5102684"/>
            <a:ext cx="2124989" cy="118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oogle Shape;161;p6">
            <a:hlinkClick r:id="rId6"/>
            <a:extLst>
              <a:ext uri="{FF2B5EF4-FFF2-40B4-BE49-F238E27FC236}">
                <a16:creationId xmlns:a16="http://schemas.microsoft.com/office/drawing/2014/main" id="{BCAAF2F0-4E0F-0B4E-828B-C5AA64FAB4F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0183" y="2574516"/>
            <a:ext cx="2968854" cy="1752729"/>
          </a:xfrm>
          <a:prstGeom prst="rect">
            <a:avLst/>
          </a:prstGeom>
          <a:noFill/>
          <a:ln>
            <a:noFill/>
          </a:ln>
          <a:effectLst>
            <a:outerShdw blurRad="214313" dist="139700" dir="2700000" algn="tl" rotWithShape="0">
              <a:srgbClr val="333333">
                <a:alpha val="63529"/>
              </a:srgbClr>
            </a:outerShdw>
          </a:effectLst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74746782-9037-B546-9935-B7F51B17E40C}"/>
              </a:ext>
            </a:extLst>
          </p:cNvPr>
          <p:cNvSpPr/>
          <p:nvPr/>
        </p:nvSpPr>
        <p:spPr>
          <a:xfrm rot="5400000">
            <a:off x="7652460" y="5582292"/>
            <a:ext cx="390769" cy="2962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CE2B3-4BA5-5447-ADA5-9116441A10C3}"/>
              </a:ext>
            </a:extLst>
          </p:cNvPr>
          <p:cNvSpPr txBox="1"/>
          <p:nvPr/>
        </p:nvSpPr>
        <p:spPr>
          <a:xfrm>
            <a:off x="3593288" y="3040079"/>
            <a:ext cx="250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Read-Aloud Books and Engaging Math Stories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73901F-EFAC-FC4F-B55E-0855922607BA}"/>
              </a:ext>
            </a:extLst>
          </p:cNvPr>
          <p:cNvSpPr txBox="1"/>
          <p:nvPr/>
        </p:nvSpPr>
        <p:spPr>
          <a:xfrm>
            <a:off x="9455577" y="2996863"/>
            <a:ext cx="2687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Ready-made Weekly, Monthly and Yearly Lesson Plans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F2E21-9B23-3F43-9FC7-A6C9F298247F}"/>
              </a:ext>
            </a:extLst>
          </p:cNvPr>
          <p:cNvSpPr txBox="1"/>
          <p:nvPr/>
        </p:nvSpPr>
        <p:spPr>
          <a:xfrm>
            <a:off x="2568606" y="5993905"/>
            <a:ext cx="410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Share-able, Editable Worksheets for Extra Practice or to Show What You Know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B11406-0A39-4B4A-9AAE-AAD9B61316A2}"/>
              </a:ext>
            </a:extLst>
          </p:cNvPr>
          <p:cNvSpPr txBox="1"/>
          <p:nvPr/>
        </p:nvSpPr>
        <p:spPr>
          <a:xfrm>
            <a:off x="6926164" y="6321143"/>
            <a:ext cx="245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How-To Videos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BDFA6D-8ECC-D044-AF02-C6D500F08E86}"/>
              </a:ext>
            </a:extLst>
          </p:cNvPr>
          <p:cNvCxnSpPr>
            <a:cxnSpLocks/>
          </p:cNvCxnSpPr>
          <p:nvPr/>
        </p:nvCxnSpPr>
        <p:spPr>
          <a:xfrm flipV="1">
            <a:off x="8535943" y="2066259"/>
            <a:ext cx="540095" cy="661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C9BD2E-444A-4642-BDE1-39AF90399C67}"/>
              </a:ext>
            </a:extLst>
          </p:cNvPr>
          <p:cNvCxnSpPr>
            <a:cxnSpLocks/>
          </p:cNvCxnSpPr>
          <p:nvPr/>
        </p:nvCxnSpPr>
        <p:spPr>
          <a:xfrm flipH="1" flipV="1">
            <a:off x="5915453" y="1994346"/>
            <a:ext cx="578483" cy="641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DB2BF-14DD-F94C-AC46-A544C5032357}"/>
              </a:ext>
            </a:extLst>
          </p:cNvPr>
          <p:cNvCxnSpPr>
            <a:cxnSpLocks/>
          </p:cNvCxnSpPr>
          <p:nvPr/>
        </p:nvCxnSpPr>
        <p:spPr>
          <a:xfrm flipH="1">
            <a:off x="5869624" y="4006312"/>
            <a:ext cx="624312" cy="371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9842E2-CF62-1743-BA5F-0726B49E87A0}"/>
              </a:ext>
            </a:extLst>
          </p:cNvPr>
          <p:cNvCxnSpPr>
            <a:cxnSpLocks/>
          </p:cNvCxnSpPr>
          <p:nvPr/>
        </p:nvCxnSpPr>
        <p:spPr>
          <a:xfrm>
            <a:off x="9201753" y="4192272"/>
            <a:ext cx="610972" cy="470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7" name="Picture 3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1A2D040-E167-3343-B9D2-E8FD5064BB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287273">
            <a:off x="9693829" y="4129232"/>
            <a:ext cx="1501895" cy="115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083D2781-82FE-9F45-887A-BF4516BAF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8191" y="4576476"/>
            <a:ext cx="1651443" cy="126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5A65CC1-EDB1-6F45-9035-BE4049232B8A}"/>
              </a:ext>
            </a:extLst>
          </p:cNvPr>
          <p:cNvSpPr txBox="1"/>
          <p:nvPr/>
        </p:nvSpPr>
        <p:spPr>
          <a:xfrm>
            <a:off x="10091118" y="5993906"/>
            <a:ext cx="204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Fun Activities and Math Games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BA67CEF-8CCD-754F-BD3B-F45E6E3B940A}"/>
              </a:ext>
            </a:extLst>
          </p:cNvPr>
          <p:cNvCxnSpPr>
            <a:cxnSpLocks/>
          </p:cNvCxnSpPr>
          <p:nvPr/>
        </p:nvCxnSpPr>
        <p:spPr>
          <a:xfrm flipH="1">
            <a:off x="7711348" y="4641060"/>
            <a:ext cx="1381" cy="506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5" name="Picture 5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B01CA3-0A8C-9048-AAFE-1E3A91A6CC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7073" y="1414411"/>
            <a:ext cx="2922561" cy="148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2A909A-8C3C-BF45-B79C-625F37F208B6}"/>
              </a:ext>
            </a:extLst>
          </p:cNvPr>
          <p:cNvSpPr txBox="1"/>
          <p:nvPr/>
        </p:nvSpPr>
        <p:spPr>
          <a:xfrm>
            <a:off x="6915285" y="4329700"/>
            <a:ext cx="245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Mathology.ca</a:t>
            </a:r>
          </a:p>
        </p:txBody>
      </p:sp>
    </p:spTree>
    <p:extLst>
      <p:ext uri="{BB962C8B-B14F-4D97-AF65-F5344CB8AC3E}">
        <p14:creationId xmlns:p14="http://schemas.microsoft.com/office/powerpoint/2010/main" val="277770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022" y="2300217"/>
            <a:ext cx="4189037" cy="42049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During COVID-19 Pearson Canada provided open access to Mathology.ca Canada-wide to support Early Math teaching and learning at a critical time.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Mathology.ca and Mathology Little Books usage soared!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If you haven’t tried Mathology.ca yet: sign up for a free trial </a:t>
            </a:r>
            <a:r>
              <a:rPr lang="en-US" sz="2000" dirty="0">
                <a:hlinkClick r:id="rId3"/>
              </a:rPr>
              <a:t>here</a:t>
            </a:r>
            <a:r>
              <a:rPr lang="en-US" sz="20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115" y="872045"/>
            <a:ext cx="11418930" cy="989948"/>
          </a:xfrm>
        </p:spPr>
        <p:txBody>
          <a:bodyPr>
            <a:normAutofit fontScale="90000"/>
          </a:bodyPr>
          <a:lstStyle/>
          <a:p>
            <a:r>
              <a:rPr lang="en-US" dirty="0"/>
              <a:t>In-class</a:t>
            </a:r>
            <a:r>
              <a:rPr lang="en-US" i="1" dirty="0"/>
              <a:t> and</a:t>
            </a:r>
            <a:r>
              <a:rPr lang="en-US" dirty="0"/>
              <a:t> On-line Learning Support for K-3 Mathematics</a:t>
            </a:r>
          </a:p>
        </p:txBody>
      </p:sp>
      <p:pic>
        <p:nvPicPr>
          <p:cNvPr id="9" name="Picture 8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74D6D7A2-EC88-AB4E-852B-D845367BE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947" y="2300217"/>
            <a:ext cx="3457098" cy="279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79B9FF-CA3F-1D4C-AE98-C48B1F6AA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369" y="1599960"/>
            <a:ext cx="3799268" cy="468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39921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10030</TotalTime>
  <Words>141</Words>
  <Application>Microsoft Macintosh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Playfair Display</vt:lpstr>
      <vt:lpstr>Wingdings</vt:lpstr>
      <vt:lpstr>Main Theme</vt:lpstr>
      <vt:lpstr>Tip of the Week: Using Mathology.ca For At-Home Learning</vt:lpstr>
      <vt:lpstr>In-class and On-line Learning Support for K-3 Mathematics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Devin</dc:creator>
  <cp:lastModifiedBy>Henderson, Patti</cp:lastModifiedBy>
  <cp:revision>44</cp:revision>
  <dcterms:created xsi:type="dcterms:W3CDTF">2018-01-04T18:17:14Z</dcterms:created>
  <dcterms:modified xsi:type="dcterms:W3CDTF">2020-06-18T18:38:54Z</dcterms:modified>
</cp:coreProperties>
</file>