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E1D"/>
    <a:srgbClr val="0189CF"/>
    <a:srgbClr val="15B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5"/>
    <p:restoredTop sz="86454"/>
  </p:normalViewPr>
  <p:slideViewPr>
    <p:cSldViewPr snapToGrid="0" snapToObjects="1">
      <p:cViewPr varScale="1">
        <p:scale>
          <a:sx n="62" d="100"/>
          <a:sy n="62" d="100"/>
        </p:scale>
        <p:origin x="81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ck, Katherine" userId="4999395f-645c-4dfd-b632-fbe39d013f0d" providerId="ADAL" clId="{480015E3-2306-4E58-B8AC-A786FB76E622}"/>
    <pc:docChg chg="delSld modSld">
      <pc:chgData name="Klauck, Katherine" userId="4999395f-645c-4dfd-b632-fbe39d013f0d" providerId="ADAL" clId="{480015E3-2306-4E58-B8AC-A786FB76E622}" dt="2020-09-03T14:54:26.645" v="24" actId="20577"/>
      <pc:docMkLst>
        <pc:docMk/>
      </pc:docMkLst>
      <pc:sldChg chg="del">
        <pc:chgData name="Klauck, Katherine" userId="4999395f-645c-4dfd-b632-fbe39d013f0d" providerId="ADAL" clId="{480015E3-2306-4E58-B8AC-A786FB76E622}" dt="2020-09-03T14:42:53.595" v="0" actId="2696"/>
        <pc:sldMkLst>
          <pc:docMk/>
          <pc:sldMk cId="1975399211" sldId="257"/>
        </pc:sldMkLst>
      </pc:sldChg>
      <pc:sldChg chg="modSp">
        <pc:chgData name="Klauck, Katherine" userId="4999395f-645c-4dfd-b632-fbe39d013f0d" providerId="ADAL" clId="{480015E3-2306-4E58-B8AC-A786FB76E622}" dt="2020-09-03T14:54:26.645" v="24" actId="20577"/>
        <pc:sldMkLst>
          <pc:docMk/>
          <pc:sldMk cId="1882426907" sldId="280"/>
        </pc:sldMkLst>
        <pc:spChg chg="mod">
          <ac:chgData name="Klauck, Katherine" userId="4999395f-645c-4dfd-b632-fbe39d013f0d" providerId="ADAL" clId="{480015E3-2306-4E58-B8AC-A786FB76E622}" dt="2020-09-03T14:54:26.645" v="24" actId="20577"/>
          <ac:spMkLst>
            <pc:docMk/>
            <pc:sldMk cId="1882426907" sldId="280"/>
            <ac:spMk id="3" creationId="{6B83F93C-8ACC-6A41-9498-153A9DFB9C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BA262-2FCC-804E-BFC0-62FF48BBDA7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C2552-E22B-9346-AC88-B4176039F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97"/>
          <a:stretch/>
        </p:blipFill>
        <p:spPr>
          <a:xfrm>
            <a:off x="297193" y="605340"/>
            <a:ext cx="4224389" cy="17519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85590" y="2682710"/>
            <a:ext cx="4638356" cy="1279002"/>
          </a:xfrm>
        </p:spPr>
        <p:txBody>
          <a:bodyPr/>
          <a:lstStyle>
            <a:lvl1pPr>
              <a:defRPr baseline="0">
                <a:solidFill>
                  <a:srgbClr val="0189CF"/>
                </a:solidFill>
              </a:defRPr>
            </a:lvl1pPr>
          </a:lstStyle>
          <a:p>
            <a:r>
              <a:rPr lang="en-US" dirty="0"/>
              <a:t>Insert 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590" y="4547353"/>
            <a:ext cx="3295650" cy="3254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baseline="0">
                <a:solidFill>
                  <a:srgbClr val="F08E1D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590" y="4872790"/>
            <a:ext cx="3295650" cy="3254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rgbClr val="F08E1D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Year</a:t>
            </a:r>
          </a:p>
        </p:txBody>
      </p:sp>
    </p:spTree>
    <p:extLst>
      <p:ext uri="{BB962C8B-B14F-4D97-AF65-F5344CB8AC3E}">
        <p14:creationId xmlns:p14="http://schemas.microsoft.com/office/powerpoint/2010/main" val="125983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740662"/>
            <a:ext cx="10515600" cy="4204944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640551"/>
            <a:ext cx="7759262" cy="9899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239000" y="63339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Presentation Title </a:t>
            </a:r>
            <a:r>
              <a:rPr lang="mr-IN" dirty="0"/>
              <a:t>–</a:t>
            </a:r>
            <a:r>
              <a:rPr lang="en-US" dirty="0"/>
              <a:t> DD/MM/YY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64817" y="6333934"/>
            <a:ext cx="43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189C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8CFD2E70-C8B1-0F45-96FA-1CB5C3A3D3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640551"/>
            <a:ext cx="7759262" cy="9899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239000" y="63339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Presentation Title </a:t>
            </a:r>
            <a:r>
              <a:rPr lang="mr-IN" dirty="0"/>
              <a:t>–</a:t>
            </a:r>
            <a:r>
              <a:rPr lang="en-US" dirty="0"/>
              <a:t> DD/MM/YY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64817" y="6333934"/>
            <a:ext cx="43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189C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8CFD2E70-C8B1-0F45-96FA-1CB5C3A3D320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89767723"/>
              </p:ext>
            </p:extLst>
          </p:nvPr>
        </p:nvGraphicFramePr>
        <p:xfrm>
          <a:off x="838200" y="2043140"/>
          <a:ext cx="81280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884678" y="2095541"/>
            <a:ext cx="4766027" cy="2512553"/>
          </a:xfrm>
        </p:spPr>
        <p:txBody>
          <a:bodyPr/>
          <a:lstStyle>
            <a:lvl1pPr algn="ctr">
              <a:defRPr b="1" i="0" baseline="0">
                <a:latin typeface="Playfair Display" charset="0"/>
                <a:ea typeface="Playfair Display" charset="0"/>
                <a:cs typeface="Playfair Display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Divider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7" r="45897" b="4476"/>
          <a:stretch/>
        </p:blipFill>
        <p:spPr>
          <a:xfrm>
            <a:off x="4330066" y="1155037"/>
            <a:ext cx="3694998" cy="1323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482490" y="2911643"/>
            <a:ext cx="5342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F08E1D"/>
                </a:solidFill>
                <a:latin typeface="Playfair Display" charset="0"/>
                <a:ea typeface="Playfair Display" charset="0"/>
                <a:cs typeface="Playfair Display" charset="0"/>
              </a:rPr>
              <a:t>There’s so much</a:t>
            </a:r>
            <a:br>
              <a:rPr lang="en-US" sz="3200" b="1" i="0" dirty="0">
                <a:solidFill>
                  <a:srgbClr val="F08E1D"/>
                </a:solidFill>
                <a:latin typeface="Playfair Display" charset="0"/>
                <a:ea typeface="Playfair Display" charset="0"/>
                <a:cs typeface="Playfair Display" charset="0"/>
              </a:rPr>
            </a:br>
            <a:r>
              <a:rPr lang="en-US" sz="3200" b="1" i="0" dirty="0">
                <a:solidFill>
                  <a:srgbClr val="F08E1D"/>
                </a:solidFill>
                <a:latin typeface="Playfair Display" charset="0"/>
                <a:ea typeface="Playfair Display" charset="0"/>
                <a:cs typeface="Playfair Display" charset="0"/>
              </a:rPr>
              <a:t>more to learn</a:t>
            </a:r>
            <a:r>
              <a:rPr lang="mr-IN" sz="3200" b="1" i="0" dirty="0">
                <a:solidFill>
                  <a:srgbClr val="F08E1D"/>
                </a:solidFill>
                <a:latin typeface="Playfair Display" charset="0"/>
                <a:ea typeface="Playfair Display" charset="0"/>
                <a:cs typeface="Playfair Display" charset="0"/>
              </a:rPr>
              <a:t>…</a:t>
            </a:r>
            <a:endParaRPr lang="en-US" sz="3200" b="1" i="0" dirty="0">
              <a:solidFill>
                <a:srgbClr val="F08E1D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813358" y="4055422"/>
            <a:ext cx="468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Find out</a:t>
            </a:r>
            <a:r>
              <a:rPr lang="en-US" baseline="0" dirty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more about us at</a:t>
            </a:r>
          </a:p>
          <a:p>
            <a:pPr algn="ctr"/>
            <a:r>
              <a:rPr lang="en-US" b="1" baseline="0" dirty="0" err="1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www.pearson.com</a:t>
            </a:r>
            <a:r>
              <a:rPr lang="en-US" b="1" baseline="0" dirty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/</a:t>
            </a:r>
            <a:r>
              <a:rPr lang="en-US" b="1" baseline="0" dirty="0" err="1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mathology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47" y="5950176"/>
            <a:ext cx="1776316" cy="8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6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 Slide">
  <p:cSld name="1_Main Content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838200" y="1740661"/>
            <a:ext cx="105156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640551"/>
            <a:ext cx="77592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89C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7239000" y="6333933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67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11364817" y="6333933"/>
            <a:ext cx="43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330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29649"/>
            <a:ext cx="10515600" cy="4252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640551"/>
            <a:ext cx="7149662" cy="989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239000" y="63339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Presentation Title </a:t>
            </a:r>
            <a:r>
              <a:rPr lang="mr-IN" dirty="0"/>
              <a:t>–</a:t>
            </a:r>
            <a:r>
              <a:rPr lang="en-US" dirty="0"/>
              <a:t> DD/MM/YY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64817" y="6333934"/>
            <a:ext cx="43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189C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8CFD2E70-C8B1-0F45-96FA-1CB5C3A3D3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189CF"/>
          </a:solidFill>
          <a:latin typeface="Playfair Display" charset="0"/>
          <a:ea typeface="Playfair Display" charset="0"/>
          <a:cs typeface="Playfair Displa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9.jpg"/><Relationship Id="rId3" Type="http://schemas.openxmlformats.org/officeDocument/2006/relationships/tags" Target="../tags/tag3.xml"/><Relationship Id="rId21" Type="http://schemas.openxmlformats.org/officeDocument/2006/relationships/image" Target="../media/image12.jp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8.jpg"/><Relationship Id="rId2" Type="http://schemas.openxmlformats.org/officeDocument/2006/relationships/tags" Target="../tags/tag2.xml"/><Relationship Id="rId16" Type="http://schemas.openxmlformats.org/officeDocument/2006/relationships/image" Target="../media/image7.jpg"/><Relationship Id="rId20" Type="http://schemas.openxmlformats.org/officeDocument/2006/relationships/image" Target="../media/image1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0.xml"/><Relationship Id="rId19" Type="http://schemas.openxmlformats.org/officeDocument/2006/relationships/image" Target="../media/image10.jp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33B4BE-9124-624B-92BA-7CA60D7281CE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55663" y="1379043"/>
            <a:ext cx="2900366" cy="4204800"/>
          </a:xfrm>
        </p:spPr>
        <p:txBody>
          <a:bodyPr/>
          <a:lstStyle/>
          <a:p>
            <a:pPr marL="126997" indent="0">
              <a:buNone/>
            </a:pPr>
            <a:r>
              <a:rPr lang="fr-CA" sz="1700" dirty="0"/>
              <a:t>Mathologie.ca contient des leçons M-2 soigneusement préparées qui :</a:t>
            </a:r>
          </a:p>
          <a:p>
            <a:pPr>
              <a:buFont typeface="Wingdings" pitchFamily="2" charset="2"/>
              <a:buChar char="ü"/>
            </a:pPr>
            <a:r>
              <a:rPr lang="fr-CA" sz="1600" dirty="0"/>
              <a:t>sont axées sur les curriculums</a:t>
            </a:r>
          </a:p>
          <a:p>
            <a:pPr>
              <a:buFont typeface="Wingdings" pitchFamily="2" charset="2"/>
              <a:buChar char="ü"/>
            </a:pPr>
            <a:r>
              <a:rPr lang="fr-CA" sz="1600" dirty="0"/>
              <a:t>sont captivantes</a:t>
            </a:r>
          </a:p>
          <a:p>
            <a:pPr>
              <a:buFont typeface="Wingdings" pitchFamily="2" charset="2"/>
              <a:buChar char="ü"/>
            </a:pPr>
            <a:r>
              <a:rPr lang="fr-CA" sz="1600" dirty="0"/>
              <a:t>facilitent la différenciation</a:t>
            </a:r>
          </a:p>
          <a:p>
            <a:pPr>
              <a:buFont typeface="Wingdings" pitchFamily="2" charset="2"/>
              <a:buChar char="ü"/>
            </a:pPr>
            <a:r>
              <a:rPr lang="fr-CA" sz="1600" dirty="0"/>
              <a:t>conviennent parfaitement à une utilisation à domicile et en ligne</a:t>
            </a:r>
          </a:p>
          <a:p>
            <a:pPr>
              <a:buFont typeface="Wingdings" pitchFamily="2" charset="2"/>
              <a:buChar char="ü"/>
            </a:pPr>
            <a:r>
              <a:rPr lang="fr-CA" sz="1600" dirty="0"/>
              <a:t>contiennent de courtes vidéos didactiques pour aider les enseignants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83F93C-8ACC-6A41-9498-153A9DFB9CC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3980" y="509026"/>
            <a:ext cx="11638020" cy="990000"/>
          </a:xfrm>
        </p:spPr>
        <p:txBody>
          <a:bodyPr/>
          <a:lstStyle/>
          <a:p>
            <a:r>
              <a:rPr lang="fr-CA" sz="2400"/>
              <a:t>Utilisez </a:t>
            </a:r>
            <a:r>
              <a:rPr lang="fr-CA" sz="2400" dirty="0"/>
              <a:t>Mathologie.ca pour l’apprentissage à la maison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CE2B3-4BA5-5447-ADA5-9116441A10C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95636" y="3040079"/>
            <a:ext cx="29003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00" dirty="0"/>
              <a:t>Livres avec de lecture à haute voix et histoires intéressantes sur les mathématiques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73901F-EFAC-FC4F-B55E-0855922607B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184981" y="3062862"/>
            <a:ext cx="26879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00" dirty="0"/>
              <a:t>Plans de leçons hebdomadaires, mensuels et annuels prêts à l’emploi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F2E21-9B23-3F43-9FC7-A6C9F298247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68606" y="5993905"/>
            <a:ext cx="41075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00" dirty="0"/>
              <a:t>Feuilles de travail modifiables et partageables pour une pratique supplémentaire ou pour montrer ce que vous savez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B11406-0A39-4B4A-9AAE-AAD9B61316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005340" y="6305873"/>
            <a:ext cx="2450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Vidéos didactiques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A65CC1-EDB1-6F45-9035-BE4049232B8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648952" y="5971685"/>
            <a:ext cx="2194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00" dirty="0"/>
              <a:t>Activités ludiques et jeux de mathématiques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BA67CEF-8CCD-754F-BD3B-F45E6E3B940A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H="1">
            <a:off x="7711348" y="4641060"/>
            <a:ext cx="1381" cy="506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97D68F5-39DF-6F49-8E15-8696C68D95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67569" y="2630931"/>
            <a:ext cx="2471011" cy="19768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2A909A-8C3C-BF45-B79C-625F37F208B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558253" y="4065418"/>
            <a:ext cx="2450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err="1"/>
              <a:t>Mathologie.ca</a:t>
            </a:r>
            <a:endParaRPr lang="fr-CA" sz="1600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1EF1A4-0635-6147-B52A-BB18F6A6117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6125" y="1480280"/>
            <a:ext cx="2633499" cy="143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C9BD2E-444A-4642-BDE1-39AF90399C67}"/>
              </a:ext>
            </a:extLst>
          </p:cNvPr>
          <p:cNvCxnSpPr>
            <a:cxnSpLocks/>
            <a:endCxn id="9" idx="3"/>
          </p:cNvCxnSpPr>
          <p:nvPr>
            <p:custDataLst>
              <p:tags r:id="rId10"/>
            </p:custDataLst>
          </p:nvPr>
        </p:nvCxnSpPr>
        <p:spPr>
          <a:xfrm flipH="1" flipV="1">
            <a:off x="5869624" y="2199663"/>
            <a:ext cx="797876" cy="580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21BD78E-1D85-914A-8398-4C2E35BF58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77915" y="1476562"/>
            <a:ext cx="2895062" cy="136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BDFA6D-8ECC-D044-AF02-C6D500F08E86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V="1">
            <a:off x="8051065" y="2199662"/>
            <a:ext cx="926850" cy="605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5" name="Picture 24" descr="A picture containing dog&#10;&#10;Description automatically generated">
            <a:extLst>
              <a:ext uri="{FF2B5EF4-FFF2-40B4-BE49-F238E27FC236}">
                <a16:creationId xmlns:a16="http://schemas.microsoft.com/office/drawing/2014/main" id="{B7ACC042-D4FD-6143-9537-01B112BD65D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7291" y="4182469"/>
            <a:ext cx="1950201" cy="150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4068BA-3314-6D49-B59E-74AE596DA0C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91069" y="4722816"/>
            <a:ext cx="1680903" cy="1525868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74746782-9037-B546-9935-B7F51B17E40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5400000">
            <a:off x="7736135" y="5151166"/>
            <a:ext cx="390769" cy="2962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3" name="Picture 3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C9825F-F62E-D040-BDCC-E194DD5E660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44025" y="3890299"/>
            <a:ext cx="1446708" cy="1868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1192EF-BA4B-434F-9D7A-355639DCA0D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85220" y="3883672"/>
            <a:ext cx="1456194" cy="188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4DB2BF-14DD-F94C-AC46-A544C5032357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 flipH="1">
            <a:off x="5869624" y="4006312"/>
            <a:ext cx="624312" cy="371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09842E2-CF62-1743-BA5F-0726B49E87A0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8648339" y="4213638"/>
            <a:ext cx="1167300" cy="4494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4269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heme/theme1.xml><?xml version="1.0" encoding="utf-8"?>
<a:theme xmlns:a="http://schemas.openxmlformats.org/drawingml/2006/main" name="Mai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9148</TotalTime>
  <Words>71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Sans</vt:lpstr>
      <vt:lpstr>Playfair Display</vt:lpstr>
      <vt:lpstr>Wingdings</vt:lpstr>
      <vt:lpstr>Main Theme</vt:lpstr>
      <vt:lpstr>Utilisez Mathologie.ca pour l’apprentissage à la maison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Hunt, Devin</dc:creator>
  <cp:lastModifiedBy>Klauck, Katherine</cp:lastModifiedBy>
  <cp:revision>48</cp:revision>
  <dcterms:created xsi:type="dcterms:W3CDTF">2018-01-04T18:17:14Z</dcterms:created>
  <dcterms:modified xsi:type="dcterms:W3CDTF">2020-09-03T14:54:30Z</dcterms:modified>
</cp:coreProperties>
</file>